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9" r:id="rId5"/>
    <p:sldMasterId id="2147483702" r:id="rId6"/>
  </p:sldMasterIdLst>
  <p:sldIdLst>
    <p:sldId id="256" r:id="rId7"/>
    <p:sldId id="257" r:id="rId8"/>
    <p:sldId id="258" r:id="rId9"/>
    <p:sldId id="259" r:id="rId10"/>
    <p:sldId id="260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12192000" cy="68580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1pPr>
    <a:lvl2pPr marL="0" marR="0" indent="4572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2pPr>
    <a:lvl3pPr marL="0" marR="0" indent="9144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3pPr>
    <a:lvl4pPr marL="0" marR="0" indent="13716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4pPr>
    <a:lvl5pPr marL="0" marR="0" indent="18288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5pPr>
    <a:lvl6pPr marL="0" marR="0" indent="22860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6pPr>
    <a:lvl7pPr marL="0" marR="0" indent="27432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7pPr>
    <a:lvl8pPr marL="0" marR="0" indent="32004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8pPr>
    <a:lvl9pPr marL="0" marR="0" indent="36576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7D6904-B73E-4621-9084-FD5C79BAD019}" v="1" dt="2021-09-01T09:48:56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3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age de titre_Logo VINCI Energies bleu et rou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  7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Page de présentation de la présentation.</a:t>
            </a:r>
            <a:endParaRPr/>
          </a:p>
          <a:p>
            <a:pPr>
              <a:defRPr/>
            </a:pPr>
            <a:r>
              <a:rPr lang="fr-FR"/>
              <a:t>Insérer ici une image à fond perdu</a:t>
            </a:r>
            <a:endParaRPr/>
          </a:p>
        </p:txBody>
      </p:sp>
      <p:sp>
        <p:nvSpPr>
          <p:cNvPr id="5" name="Rectangle 2"/>
          <p:cNvSpPr/>
          <p:nvPr/>
        </p:nvSpPr>
        <p:spPr bwMode="auto">
          <a:xfrm>
            <a:off x="0" y="4256749"/>
            <a:ext cx="12192000" cy="26012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84004" y="4319489"/>
            <a:ext cx="11365361" cy="209924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 i="0" cap="all">
                <a:solidFill>
                  <a:srgbClr val="FFFFFF"/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Ecrivez ici le titre </a:t>
            </a:r>
            <a:endParaRPr/>
          </a:p>
        </p:txBody>
      </p:sp>
      <p:pic>
        <p:nvPicPr>
          <p:cNvPr id="7" name="Image 5" descr="vinci png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95890" y="-193777"/>
            <a:ext cx="5783508" cy="2456062"/>
          </a:xfrm>
          <a:prstGeom prst="rect">
            <a:avLst/>
          </a:prstGeom>
        </p:spPr>
      </p:pic>
      <p:pic>
        <p:nvPicPr>
          <p:cNvPr id="8" name="Image 6" descr="vinci png.png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895890" y="-193777"/>
            <a:ext cx="5783508" cy="24560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Contenus en 1/3 2/3 Infr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4" hasCustomPrompt="1"/>
          </p:nvPr>
        </p:nvSpPr>
        <p:spPr bwMode="auto">
          <a:xfrm>
            <a:off x="4396512" y="1770303"/>
            <a:ext cx="7183369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en-US"/>
              <a:t>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09601" y="1770303"/>
            <a:ext cx="3408218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5029" y="800777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</a:p>
        </p:txBody>
      </p:sp>
      <p:sp>
        <p:nvSpPr>
          <p:cNvPr id="7" name="Title 1"/>
          <p:cNvSpPr txBox="1"/>
          <p:nvPr userDrawn="1"/>
        </p:nvSpPr>
        <p:spPr bwMode="auto">
          <a:xfrm>
            <a:off x="565027" y="274058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50">
                <a:solidFill>
                  <a:srgbClr val="B1C800"/>
                </a:solidFill>
                <a:latin typeface="Vinci Sans"/>
              </a:rPr>
              <a:t>Infrastructures</a:t>
            </a: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147367" y="6250160"/>
            <a:ext cx="693813" cy="486833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9" name="Image 8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Contenus en 1/3 2/3 Industr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4" hasCustomPrompt="1"/>
          </p:nvPr>
        </p:nvSpPr>
        <p:spPr bwMode="auto">
          <a:xfrm>
            <a:off x="4396512" y="1770303"/>
            <a:ext cx="7183369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en-US"/>
              <a:t>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09601" y="1770303"/>
            <a:ext cx="3408218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5029" y="800777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</a:p>
        </p:txBody>
      </p:sp>
      <p:sp>
        <p:nvSpPr>
          <p:cNvPr id="7" name="Title 1"/>
          <p:cNvSpPr txBox="1"/>
          <p:nvPr/>
        </p:nvSpPr>
        <p:spPr bwMode="auto">
          <a:xfrm>
            <a:off x="565027" y="274058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50">
                <a:solidFill>
                  <a:srgbClr val="EE8027"/>
                </a:solidFill>
                <a:latin typeface="Vinci Sans"/>
              </a:rPr>
              <a:t>industrie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147367" y="6250160"/>
            <a:ext cx="693813" cy="486833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9" name="Image 8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Contenus en 1/3 2/3 Terti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4" hasCustomPrompt="1"/>
          </p:nvPr>
        </p:nvSpPr>
        <p:spPr bwMode="auto">
          <a:xfrm>
            <a:off x="4396512" y="1770303"/>
            <a:ext cx="7183369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en-US"/>
              <a:t>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09601" y="1770303"/>
            <a:ext cx="3408218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5029" y="800777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</a:p>
        </p:txBody>
      </p:sp>
      <p:sp>
        <p:nvSpPr>
          <p:cNvPr id="7" name="Title 1"/>
          <p:cNvSpPr txBox="1"/>
          <p:nvPr/>
        </p:nvSpPr>
        <p:spPr bwMode="auto">
          <a:xfrm>
            <a:off x="565027" y="274058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50">
                <a:solidFill>
                  <a:srgbClr val="692F8C"/>
                </a:solidFill>
                <a:latin typeface="Vinci Sans"/>
              </a:rPr>
              <a:t>tertiaire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147367" y="6250160"/>
            <a:ext cx="693813" cy="486833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9" name="Image 8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Contenus en 1/3 2/3 I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4" hasCustomPrompt="1"/>
          </p:nvPr>
        </p:nvSpPr>
        <p:spPr bwMode="auto">
          <a:xfrm>
            <a:off x="4396512" y="1770303"/>
            <a:ext cx="7183369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en-US"/>
              <a:t>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09601" y="1770303"/>
            <a:ext cx="3408218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5029" y="800777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</a:p>
        </p:txBody>
      </p:sp>
      <p:sp>
        <p:nvSpPr>
          <p:cNvPr id="7" name="Title 1"/>
          <p:cNvSpPr txBox="1"/>
          <p:nvPr/>
        </p:nvSpPr>
        <p:spPr bwMode="auto">
          <a:xfrm>
            <a:off x="565027" y="274058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50">
                <a:solidFill>
                  <a:srgbClr val="7DCBDC"/>
                </a:solidFill>
                <a:latin typeface="Vinci Sans"/>
              </a:rPr>
              <a:t>ICT</a:t>
            </a: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147367" y="6250160"/>
            <a:ext cx="693813" cy="486833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9" name="Image 8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Graphique ou pho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09601" y="254662"/>
            <a:ext cx="10901083" cy="109359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  <a:br>
              <a:rPr lang="en-US"/>
            </a:br>
            <a:r>
              <a:rPr lang="en-US"/>
              <a:t>Click to edit Master title</a:t>
            </a: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7821" y="6357096"/>
            <a:ext cx="506777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09601" y="1770303"/>
            <a:ext cx="10901083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pic>
        <p:nvPicPr>
          <p:cNvPr id="7" name="Image 6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Graphique ou photo Infr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Connecteur droit 20"/>
          <p:cNvCxnSpPr>
            <a:cxnSpLocks/>
          </p:cNvCxnSpPr>
          <p:nvPr/>
        </p:nvCxnSpPr>
        <p:spPr bwMode="auto">
          <a:xfrm>
            <a:off x="465119" y="411241"/>
            <a:ext cx="0" cy="97531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7821" y="6357096"/>
            <a:ext cx="506777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09601" y="1770303"/>
            <a:ext cx="10901083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5029" y="800777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</a:p>
        </p:txBody>
      </p:sp>
      <p:sp>
        <p:nvSpPr>
          <p:cNvPr id="8" name="Title 1"/>
          <p:cNvSpPr txBox="1"/>
          <p:nvPr/>
        </p:nvSpPr>
        <p:spPr bwMode="auto">
          <a:xfrm>
            <a:off x="565027" y="274058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50">
                <a:solidFill>
                  <a:srgbClr val="B1C800"/>
                </a:solidFill>
                <a:latin typeface="Vinci Sans"/>
              </a:rPr>
              <a:t>Infrastructures</a:t>
            </a:r>
            <a:endParaRPr/>
          </a:p>
        </p:txBody>
      </p:sp>
      <p:cxnSp>
        <p:nvCxnSpPr>
          <p:cNvPr id="9" name="Connecteur droit 6"/>
          <p:cNvCxnSpPr>
            <a:cxnSpLocks/>
          </p:cNvCxnSpPr>
          <p:nvPr userDrawn="1"/>
        </p:nvCxnSpPr>
        <p:spPr bwMode="auto">
          <a:xfrm>
            <a:off x="465119" y="411241"/>
            <a:ext cx="0" cy="97531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11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Graphique ou photo Industr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7821" y="6357096"/>
            <a:ext cx="506777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09601" y="1770303"/>
            <a:ext cx="10901083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5029" y="800777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</a:p>
        </p:txBody>
      </p:sp>
      <p:sp>
        <p:nvSpPr>
          <p:cNvPr id="7" name="Title 1"/>
          <p:cNvSpPr txBox="1"/>
          <p:nvPr/>
        </p:nvSpPr>
        <p:spPr bwMode="auto">
          <a:xfrm>
            <a:off x="565027" y="274058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50">
                <a:solidFill>
                  <a:srgbClr val="EE8027"/>
                </a:solidFill>
                <a:latin typeface="Vinci Sans"/>
              </a:rPr>
              <a:t>Industrie</a:t>
            </a:r>
          </a:p>
        </p:txBody>
      </p:sp>
      <p:cxnSp>
        <p:nvCxnSpPr>
          <p:cNvPr id="8" name="Connecteur droit 5"/>
          <p:cNvCxnSpPr>
            <a:cxnSpLocks/>
          </p:cNvCxnSpPr>
          <p:nvPr userDrawn="1"/>
        </p:nvCxnSpPr>
        <p:spPr bwMode="auto">
          <a:xfrm>
            <a:off x="465119" y="411241"/>
            <a:ext cx="0" cy="97531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7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Graphique ou photo terti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7821" y="6357096"/>
            <a:ext cx="506777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09601" y="1770303"/>
            <a:ext cx="10901083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5029" y="800777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</a:p>
        </p:txBody>
      </p:sp>
      <p:sp>
        <p:nvSpPr>
          <p:cNvPr id="7" name="Title 1"/>
          <p:cNvSpPr txBox="1"/>
          <p:nvPr/>
        </p:nvSpPr>
        <p:spPr bwMode="auto">
          <a:xfrm>
            <a:off x="565027" y="274058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50">
                <a:solidFill>
                  <a:srgbClr val="692F8C"/>
                </a:solidFill>
                <a:latin typeface="Vinci Sans"/>
              </a:rPr>
              <a:t>tertiaire</a:t>
            </a:r>
          </a:p>
        </p:txBody>
      </p:sp>
      <p:cxnSp>
        <p:nvCxnSpPr>
          <p:cNvPr id="8" name="Connecteur droit 5"/>
          <p:cNvCxnSpPr>
            <a:cxnSpLocks/>
          </p:cNvCxnSpPr>
          <p:nvPr userDrawn="1"/>
        </p:nvCxnSpPr>
        <p:spPr bwMode="auto">
          <a:xfrm>
            <a:off x="465119" y="411241"/>
            <a:ext cx="0" cy="97531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7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Graphique ou photo I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7821" y="6357096"/>
            <a:ext cx="506777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09601" y="1770303"/>
            <a:ext cx="10901083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5029" y="800777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</a:p>
        </p:txBody>
      </p:sp>
      <p:sp>
        <p:nvSpPr>
          <p:cNvPr id="7" name="Title 1"/>
          <p:cNvSpPr txBox="1"/>
          <p:nvPr/>
        </p:nvSpPr>
        <p:spPr bwMode="auto">
          <a:xfrm>
            <a:off x="565027" y="274058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50">
                <a:solidFill>
                  <a:srgbClr val="7DCBDC"/>
                </a:solidFill>
                <a:latin typeface="Vinci Sans"/>
              </a:rPr>
              <a:t>ICT</a:t>
            </a:r>
            <a:endParaRPr/>
          </a:p>
        </p:txBody>
      </p:sp>
      <p:cxnSp>
        <p:nvCxnSpPr>
          <p:cNvPr id="8" name="Connecteur droit 5"/>
          <p:cNvCxnSpPr>
            <a:cxnSpLocks/>
          </p:cNvCxnSpPr>
          <p:nvPr userDrawn="1"/>
        </p:nvCxnSpPr>
        <p:spPr bwMode="auto">
          <a:xfrm>
            <a:off x="465119" y="411241"/>
            <a:ext cx="0" cy="97531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7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contenu bullets poi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09599" y="1770303"/>
            <a:ext cx="10990732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380982" marR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 sz="29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>
                <a:latin typeface="Vinci Sans"/>
              </a:defRPr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850"/>
              <a:t>Ici la première partie de votre texte sans image. 3 lignes maximum. Taille de texte est 14. Prévoyez </a:t>
            </a:r>
            <a:r>
              <a:rPr lang="fr-FR" sz="1850" b="1"/>
              <a:t>des passages en gras</a:t>
            </a:r>
            <a:r>
              <a:rPr lang="fr-FR" sz="1850"/>
              <a:t> (mot clé, date, chiffre, etc.).</a:t>
            </a:r>
            <a:endParaRPr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sz="1850"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850"/>
              <a:t>Ici la deuxième partie de votre texte sans image. 3 lignes maximum. Taille de texte est 14. Prévoyez </a:t>
            </a:r>
            <a:r>
              <a:rPr lang="fr-FR" sz="1850" b="1"/>
              <a:t>des passages en gras</a:t>
            </a:r>
            <a:r>
              <a:rPr lang="fr-FR" sz="1850"/>
              <a:t> (mot clé, date, chiffre, etc.).</a:t>
            </a:r>
            <a:endParaRPr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sz="1850"/>
          </a:p>
          <a:p>
            <a:pPr lvl="1">
              <a:defRPr/>
            </a:pPr>
            <a:r>
              <a:rPr lang="fr-FR" sz="1850">
                <a:latin typeface="Arial"/>
                <a:cs typeface="Arial"/>
              </a:rPr>
              <a:t>Ici la troisième partie de votre texte sans image. 3 lignes maximum. La police est de taille 14. Prévoyez </a:t>
            </a:r>
            <a:r>
              <a:rPr lang="fr-FR" sz="1850" b="1">
                <a:latin typeface="Arial"/>
                <a:cs typeface="Arial"/>
              </a:rPr>
              <a:t>des passages en gras</a:t>
            </a:r>
            <a:r>
              <a:rPr lang="fr-FR" sz="1850">
                <a:latin typeface="Arial"/>
                <a:cs typeface="Arial"/>
              </a:rPr>
              <a:t> (mot clé, date, chiffre, etc.).</a:t>
            </a:r>
            <a:endParaRPr/>
          </a:p>
          <a:p>
            <a:pPr lvl="1">
              <a:defRPr/>
            </a:pPr>
            <a:endParaRPr lang="fr-FR" sz="1850">
              <a:latin typeface="Arial"/>
              <a:cs typeface="Arial"/>
            </a:endParaRPr>
          </a:p>
          <a:p>
            <a:pPr lvl="0"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09601" y="254662"/>
            <a:ext cx="10990729" cy="109359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  <a:br>
              <a:rPr lang="en-US"/>
            </a:br>
            <a:r>
              <a:rPr lang="en-US"/>
              <a:t>Click to edit Master title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147367" y="6250160"/>
            <a:ext cx="693813" cy="486833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7" name="Image 6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age de titre_Logo VINCI Energies blanc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 bwMode="auto">
          <a:xfrm>
            <a:off x="0" y="0"/>
            <a:ext cx="12192000" cy="683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/>
          </a:p>
        </p:txBody>
      </p:sp>
      <p:sp>
        <p:nvSpPr>
          <p:cNvPr id="5" name="Espace réservé pour une image  7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Page de présentation de la présentation.</a:t>
            </a:r>
            <a:endParaRPr/>
          </a:p>
          <a:p>
            <a:pPr>
              <a:defRPr/>
            </a:pPr>
            <a:r>
              <a:rPr lang="fr-FR"/>
              <a:t>Insérer ici une image à fond perdu</a:t>
            </a:r>
            <a:endParaRPr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84004" y="4319489"/>
            <a:ext cx="11365361" cy="209924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 i="0" cap="all">
                <a:solidFill>
                  <a:srgbClr val="FFFFFF"/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Ecrivez ici le titre </a:t>
            </a:r>
            <a:endParaRPr/>
          </a:p>
        </p:txBody>
      </p:sp>
      <p:pic>
        <p:nvPicPr>
          <p:cNvPr id="7" name="Imag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95890" y="-23525"/>
            <a:ext cx="5783508" cy="2115559"/>
          </a:xfrm>
          <a:prstGeom prst="rect">
            <a:avLst/>
          </a:prstGeom>
        </p:spPr>
      </p:pic>
      <p:pic>
        <p:nvPicPr>
          <p:cNvPr id="8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895890" y="-23525"/>
            <a:ext cx="5783508" cy="2115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contenu 2/3 bulle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09599" y="1770303"/>
            <a:ext cx="7189696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380982" marR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 sz="29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>
                <a:latin typeface="Vinci Sans"/>
              </a:defRPr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850"/>
              <a:t>Ici la première partie de votre texte sans image. 3 lignes maximum. Taille de texte est 14. Prévoyez </a:t>
            </a:r>
            <a:r>
              <a:rPr lang="fr-FR" sz="1850" b="1"/>
              <a:t>des passages en gras</a:t>
            </a:r>
            <a:r>
              <a:rPr lang="fr-FR" sz="1850"/>
              <a:t> (mot clé, date, chiffre, etc.).</a:t>
            </a:r>
            <a:endParaRPr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sz="1850"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850"/>
              <a:t>Ici la deuxième partie de votre texte sans image. 3 lignes maximum. Taille de texte est 14. Prévoyez </a:t>
            </a:r>
            <a:r>
              <a:rPr lang="fr-FR" sz="1850" b="1"/>
              <a:t>des passages en gras</a:t>
            </a:r>
            <a:r>
              <a:rPr lang="fr-FR" sz="1850"/>
              <a:t> (mot clé, date, chiffre, etc.).</a:t>
            </a:r>
            <a:endParaRPr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sz="1850"/>
          </a:p>
          <a:p>
            <a:pPr lvl="1">
              <a:defRPr/>
            </a:pPr>
            <a:r>
              <a:rPr lang="fr-FR" sz="1850">
                <a:latin typeface="Arial"/>
                <a:cs typeface="Arial"/>
              </a:rPr>
              <a:t>Ici la troisième partie de votre texte sans image. 3 lignes maximum. La police est de taille 14. Prévoyez </a:t>
            </a:r>
            <a:r>
              <a:rPr lang="fr-FR" sz="1850" b="1">
                <a:latin typeface="Arial"/>
                <a:cs typeface="Arial"/>
              </a:rPr>
              <a:t>des passages en gras</a:t>
            </a:r>
            <a:r>
              <a:rPr lang="fr-FR" sz="1850">
                <a:latin typeface="Arial"/>
                <a:cs typeface="Arial"/>
              </a:rPr>
              <a:t> (mot clé, date, chiffre, etc.).</a:t>
            </a:r>
            <a:endParaRPr/>
          </a:p>
          <a:p>
            <a:pPr lvl="1">
              <a:defRPr/>
            </a:pPr>
            <a:endParaRPr lang="fr-FR" sz="1850">
              <a:latin typeface="Arial"/>
              <a:cs typeface="Arial"/>
            </a:endParaRPr>
          </a:p>
          <a:p>
            <a:pPr lvl="0"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09601" y="254662"/>
            <a:ext cx="11008659" cy="109359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  <a:br>
              <a:rPr lang="en-US"/>
            </a:br>
            <a:r>
              <a:rPr lang="en-US"/>
              <a:t>Click to edit Master title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sz="half" idx="15"/>
          </p:nvPr>
        </p:nvSpPr>
        <p:spPr bwMode="auto">
          <a:xfrm>
            <a:off x="8167812" y="1770303"/>
            <a:ext cx="3408218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147367" y="6250160"/>
            <a:ext cx="693813" cy="486833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8" name="Image 7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  7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Image</a:t>
            </a: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84002" y="4319486"/>
            <a:ext cx="11365361" cy="105343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200" b="1" i="0" cap="all">
                <a:solidFill>
                  <a:schemeClr val="bg1"/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auto">
          <a:xfrm>
            <a:off x="584001" y="5381460"/>
            <a:ext cx="11365361" cy="17525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cap="all">
                <a:solidFill>
                  <a:schemeClr val="bg1"/>
                </a:solidFill>
                <a:latin typeface="Vinci San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Modifier le style des sous-titres du masque</a:t>
            </a:r>
            <a:endParaRPr lang="en-US"/>
          </a:p>
        </p:txBody>
      </p:sp>
      <p:pic>
        <p:nvPicPr>
          <p:cNvPr id="7" name="Image 5" descr="vinci png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95887" y="-193777"/>
            <a:ext cx="5783508" cy="24560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Chapter Slide With 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  2"/>
          <p:cNvSpPr>
            <a:spLocks noGrp="1"/>
          </p:cNvSpPr>
          <p:nvPr>
            <p:ph type="pic" sz="quarter" idx="13"/>
          </p:nvPr>
        </p:nvSpPr>
        <p:spPr bwMode="auto">
          <a:xfrm>
            <a:off x="0" y="0"/>
            <a:ext cx="12192000" cy="615424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sur l'icône pour ajouter une image</a:t>
            </a: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84002" y="4126304"/>
            <a:ext cx="11365361" cy="16833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0" i="0" cap="all">
                <a:solidFill>
                  <a:schemeClr val="bg1"/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  <a:br>
              <a:rPr lang="en-US"/>
            </a:br>
            <a:r>
              <a:rPr lang="en-US"/>
              <a:t>Click to edit master title</a:t>
            </a:r>
            <a:br>
              <a:rPr lang="en-US"/>
            </a:br>
            <a:endParaRPr lang="en-US"/>
          </a:p>
        </p:txBody>
      </p:sp>
      <p:pic>
        <p:nvPicPr>
          <p:cNvPr id="6" name="Image 2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67402" y="6145381"/>
            <a:ext cx="1639855" cy="6963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Page de titre_Logo VINCI Energies bleu et rou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  7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Page de présentation de la présentation.</a:t>
            </a:r>
            <a:endParaRPr/>
          </a:p>
          <a:p>
            <a:pPr>
              <a:defRPr/>
            </a:pPr>
            <a:r>
              <a:rPr lang="fr-FR"/>
              <a:t>Insérer ici une image à fond perdu</a:t>
            </a: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84004" y="4319489"/>
            <a:ext cx="11365361" cy="209924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 i="0" cap="all">
                <a:solidFill>
                  <a:srgbClr val="FFFFFF"/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Ecrivez ici le titre </a:t>
            </a:r>
            <a:endParaRPr/>
          </a:p>
        </p:txBody>
      </p:sp>
      <p:pic>
        <p:nvPicPr>
          <p:cNvPr id="6" name="Image 5" descr="vinci png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895890" y="-193777"/>
            <a:ext cx="5783508" cy="24560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Page de titre_Logo VINCI Energies blanc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  7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Page de présentation de la présentation.</a:t>
            </a:r>
            <a:endParaRPr/>
          </a:p>
          <a:p>
            <a:pPr>
              <a:defRPr/>
            </a:pPr>
            <a:r>
              <a:rPr lang="fr-FR"/>
              <a:t>Insérer ici une image à fond perdu</a:t>
            </a: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84004" y="4319489"/>
            <a:ext cx="11365361" cy="209924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 i="0" cap="all">
                <a:solidFill>
                  <a:srgbClr val="FFFFFF"/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Ecrivez ici le titre </a:t>
            </a:r>
            <a:endParaRPr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895890" y="-23525"/>
            <a:ext cx="5783508" cy="2115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Entête de 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  2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0"/>
            <a:ext cx="12192000" cy="61542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Page d’entête de chapitre</a:t>
            </a:r>
            <a:endParaRPr/>
          </a:p>
          <a:p>
            <a:pPr>
              <a:defRPr/>
            </a:pPr>
            <a:r>
              <a:rPr lang="fr-FR"/>
              <a:t>Insérez ici une photo</a:t>
            </a: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84004" y="4126304"/>
            <a:ext cx="11365361" cy="16833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0" i="0" cap="all">
                <a:solidFill>
                  <a:schemeClr val="bg1"/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  <a:br>
              <a:rPr lang="en-US"/>
            </a:br>
            <a:r>
              <a:rPr lang="en-US"/>
              <a:t>Click to edit master title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contenu 2/3 1/3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5"/>
          </p:nvPr>
        </p:nvSpPr>
        <p:spPr bwMode="auto">
          <a:xfrm>
            <a:off x="8167812" y="1770303"/>
            <a:ext cx="3408218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09601" y="1770303"/>
            <a:ext cx="7250289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en-US"/>
              <a:t>Le</a:t>
            </a:r>
            <a:endParaRPr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09601" y="254662"/>
            <a:ext cx="10966431" cy="109359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  <a:br>
              <a:rPr lang="en-US"/>
            </a:br>
            <a:r>
              <a:rPr lang="en-US"/>
              <a:t>Click to edit Master title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7821" y="6357096"/>
            <a:ext cx="506777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8" name="Image 4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contenu 2/3 1/3 Infr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5"/>
          </p:nvPr>
        </p:nvSpPr>
        <p:spPr bwMode="auto">
          <a:xfrm>
            <a:off x="8167812" y="1770303"/>
            <a:ext cx="3408218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09601" y="1770303"/>
            <a:ext cx="7250289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en-US"/>
              <a:t>Le</a:t>
            </a:r>
            <a:endParaRPr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5029" y="800777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7821" y="6357096"/>
            <a:ext cx="506777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8" name="Image 4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  <p:sp>
        <p:nvSpPr>
          <p:cNvPr id="9" name="Title 1"/>
          <p:cNvSpPr txBox="1"/>
          <p:nvPr userDrawn="1"/>
        </p:nvSpPr>
        <p:spPr bwMode="auto">
          <a:xfrm>
            <a:off x="565027" y="274058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50">
                <a:solidFill>
                  <a:srgbClr val="B1C800"/>
                </a:solidFill>
                <a:latin typeface="Vinci Sans"/>
              </a:rPr>
              <a:t>Infrastructures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contenu 2/3 1/3 Ind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5"/>
          </p:nvPr>
        </p:nvSpPr>
        <p:spPr bwMode="auto">
          <a:xfrm>
            <a:off x="8167812" y="1770303"/>
            <a:ext cx="3408218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09601" y="1770303"/>
            <a:ext cx="7250289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en-US"/>
              <a:t>Le</a:t>
            </a:r>
            <a:endParaRPr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5029" y="800777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7821" y="6357096"/>
            <a:ext cx="506777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8" name="Image 4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  <p:sp>
        <p:nvSpPr>
          <p:cNvPr id="9" name="Title 1"/>
          <p:cNvSpPr txBox="1"/>
          <p:nvPr userDrawn="1"/>
        </p:nvSpPr>
        <p:spPr bwMode="auto">
          <a:xfrm>
            <a:off x="565027" y="274058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750">
                <a:solidFill>
                  <a:srgbClr val="EE8027"/>
                </a:solidFill>
                <a:latin typeface="Vinci Sans"/>
              </a:rPr>
              <a:t>industrie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contenu 2/3 1/3 Terti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5"/>
          </p:nvPr>
        </p:nvSpPr>
        <p:spPr bwMode="auto">
          <a:xfrm>
            <a:off x="8167812" y="1770303"/>
            <a:ext cx="3408218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09601" y="1770303"/>
            <a:ext cx="7250289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en-US"/>
              <a:t>Le</a:t>
            </a:r>
            <a:endParaRPr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5029" y="800777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7821" y="6357096"/>
            <a:ext cx="506777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8" name="Image 4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  <p:sp>
        <p:nvSpPr>
          <p:cNvPr id="9" name="Title 1"/>
          <p:cNvSpPr txBox="1"/>
          <p:nvPr userDrawn="1"/>
        </p:nvSpPr>
        <p:spPr bwMode="auto">
          <a:xfrm>
            <a:off x="565027" y="274058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750">
                <a:solidFill>
                  <a:srgbClr val="692F8C"/>
                </a:solidFill>
                <a:latin typeface="Vinci Sans"/>
              </a:rPr>
              <a:t>Tertiaire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Entête de 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 bwMode="auto">
          <a:xfrm>
            <a:off x="0" y="1"/>
            <a:ext cx="12192000" cy="63450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0"/>
            <a:ext cx="12192000" cy="61542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Page d’entête de chapitre</a:t>
            </a:r>
            <a:endParaRPr/>
          </a:p>
          <a:p>
            <a:pPr>
              <a:defRPr/>
            </a:pPr>
            <a:r>
              <a:rPr lang="fr-FR"/>
              <a:t>Insérez ici une photo</a:t>
            </a:r>
            <a:endParaRPr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84004" y="4126304"/>
            <a:ext cx="11365361" cy="16833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0" i="0" cap="all">
                <a:solidFill>
                  <a:schemeClr val="bg1"/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  <a:br>
              <a:rPr lang="en-US"/>
            </a:br>
            <a:r>
              <a:rPr lang="en-US"/>
              <a:t>Click to edit master title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contenu 2/3 1/3 I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5"/>
          </p:nvPr>
        </p:nvSpPr>
        <p:spPr bwMode="auto">
          <a:xfrm>
            <a:off x="8167812" y="1770303"/>
            <a:ext cx="3408218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09601" y="1770303"/>
            <a:ext cx="7250289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en-US"/>
              <a:t>Le</a:t>
            </a:r>
            <a:endParaRPr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5029" y="800777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7821" y="6357096"/>
            <a:ext cx="506777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8" name="Image 4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  <p:sp>
        <p:nvSpPr>
          <p:cNvPr id="9" name="Title 1"/>
          <p:cNvSpPr txBox="1"/>
          <p:nvPr userDrawn="1"/>
        </p:nvSpPr>
        <p:spPr bwMode="auto">
          <a:xfrm>
            <a:off x="565027" y="274058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50">
                <a:solidFill>
                  <a:srgbClr val="7DCBDC"/>
                </a:solidFill>
                <a:latin typeface="Vinci Sans"/>
              </a:rPr>
              <a:t>ICT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Contenus en 1/3 2/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4" hasCustomPrompt="1"/>
          </p:nvPr>
        </p:nvSpPr>
        <p:spPr bwMode="auto">
          <a:xfrm>
            <a:off x="4396512" y="1770303"/>
            <a:ext cx="7183369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en-US"/>
              <a:t>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09601" y="1770303"/>
            <a:ext cx="3408218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09601" y="254662"/>
            <a:ext cx="10970280" cy="109359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  <a:br>
              <a:rPr lang="en-US"/>
            </a:br>
            <a:r>
              <a:rPr lang="en-US"/>
              <a:t>Click to edit Master title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7821" y="6357096"/>
            <a:ext cx="506777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8" name="Image 8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Contenus en 1/3 2/3 Infr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4" hasCustomPrompt="1"/>
          </p:nvPr>
        </p:nvSpPr>
        <p:spPr bwMode="auto">
          <a:xfrm>
            <a:off x="4396512" y="1770303"/>
            <a:ext cx="7183369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en-US"/>
              <a:t>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09601" y="1770303"/>
            <a:ext cx="3408218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7821" y="6357096"/>
            <a:ext cx="506777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7" name="Image 8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5029" y="800777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</a:p>
        </p:txBody>
      </p:sp>
      <p:sp>
        <p:nvSpPr>
          <p:cNvPr id="9" name="Title 1"/>
          <p:cNvSpPr txBox="1"/>
          <p:nvPr userDrawn="1"/>
        </p:nvSpPr>
        <p:spPr bwMode="auto">
          <a:xfrm>
            <a:off x="565027" y="274058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50">
                <a:solidFill>
                  <a:srgbClr val="B1C800"/>
                </a:solidFill>
                <a:latin typeface="Vinci Sans"/>
              </a:rPr>
              <a:t>Infrastructures</a:t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Contenus en 1/3 2/3 Industr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4" hasCustomPrompt="1"/>
          </p:nvPr>
        </p:nvSpPr>
        <p:spPr bwMode="auto">
          <a:xfrm>
            <a:off x="4396512" y="1770303"/>
            <a:ext cx="7183369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en-US"/>
              <a:t>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09601" y="1770303"/>
            <a:ext cx="3408218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7821" y="6357096"/>
            <a:ext cx="506777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7" name="Image 8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5029" y="800777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</a:p>
        </p:txBody>
      </p:sp>
      <p:sp>
        <p:nvSpPr>
          <p:cNvPr id="9" name="Title 1"/>
          <p:cNvSpPr txBox="1"/>
          <p:nvPr userDrawn="1"/>
        </p:nvSpPr>
        <p:spPr bwMode="auto">
          <a:xfrm>
            <a:off x="565027" y="274058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50">
                <a:solidFill>
                  <a:srgbClr val="EE8027"/>
                </a:solidFill>
                <a:latin typeface="Vinci Sans"/>
              </a:rPr>
              <a:t>industrie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Contenus en 1/3 2/3 Terti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4" hasCustomPrompt="1"/>
          </p:nvPr>
        </p:nvSpPr>
        <p:spPr bwMode="auto">
          <a:xfrm>
            <a:off x="4396512" y="1770303"/>
            <a:ext cx="7183369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en-US"/>
              <a:t>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09601" y="1770303"/>
            <a:ext cx="3408218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7821" y="6357096"/>
            <a:ext cx="506777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7" name="Image 8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5029" y="800777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</a:p>
        </p:txBody>
      </p:sp>
      <p:sp>
        <p:nvSpPr>
          <p:cNvPr id="9" name="Title 1"/>
          <p:cNvSpPr txBox="1"/>
          <p:nvPr userDrawn="1"/>
        </p:nvSpPr>
        <p:spPr bwMode="auto">
          <a:xfrm>
            <a:off x="565027" y="274058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50">
                <a:solidFill>
                  <a:srgbClr val="692F8C"/>
                </a:solidFill>
                <a:latin typeface="Vinci Sans"/>
              </a:rPr>
              <a:t>tertiaire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Contenus en 1/3 2/3 I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4" hasCustomPrompt="1"/>
          </p:nvPr>
        </p:nvSpPr>
        <p:spPr bwMode="auto">
          <a:xfrm>
            <a:off x="4396512" y="1770303"/>
            <a:ext cx="7183369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en-US"/>
              <a:t>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09601" y="1770303"/>
            <a:ext cx="3408218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7821" y="6357096"/>
            <a:ext cx="506777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7" name="Image 8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5029" y="800777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</a:p>
        </p:txBody>
      </p:sp>
      <p:sp>
        <p:nvSpPr>
          <p:cNvPr id="9" name="Title 1"/>
          <p:cNvSpPr txBox="1"/>
          <p:nvPr userDrawn="1"/>
        </p:nvSpPr>
        <p:spPr bwMode="auto">
          <a:xfrm>
            <a:off x="565027" y="274058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50">
                <a:solidFill>
                  <a:srgbClr val="7DCBDC"/>
                </a:solidFill>
                <a:latin typeface="Vinci Sans"/>
              </a:rPr>
              <a:t>ICT</a:t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Graphique ou pho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09601" y="254662"/>
            <a:ext cx="10901083" cy="109359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  <a:br>
              <a:rPr lang="en-US"/>
            </a:br>
            <a:r>
              <a:rPr lang="en-US"/>
              <a:t>Click to edit Master title</a:t>
            </a: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7821" y="6357096"/>
            <a:ext cx="506777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6" name="Image 6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09601" y="1770303"/>
            <a:ext cx="10901083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Graphique ou photo Infr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7821" y="6357096"/>
            <a:ext cx="506777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5" name="Image 6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09601" y="1770303"/>
            <a:ext cx="10901083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5029" y="800777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</a:p>
        </p:txBody>
      </p:sp>
      <p:sp>
        <p:nvSpPr>
          <p:cNvPr id="8" name="Title 1"/>
          <p:cNvSpPr txBox="1"/>
          <p:nvPr userDrawn="1"/>
        </p:nvSpPr>
        <p:spPr bwMode="auto">
          <a:xfrm>
            <a:off x="565027" y="274058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50">
                <a:solidFill>
                  <a:srgbClr val="B1C800"/>
                </a:solidFill>
                <a:latin typeface="Vinci Sans"/>
              </a:rPr>
              <a:t>Infrastructures</a:t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Graphique ou photo Industr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7821" y="6357096"/>
            <a:ext cx="506777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5" name="Image 6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09601" y="1770303"/>
            <a:ext cx="10901083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5029" y="800777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</a:p>
        </p:txBody>
      </p:sp>
      <p:sp>
        <p:nvSpPr>
          <p:cNvPr id="8" name="Title 1"/>
          <p:cNvSpPr txBox="1"/>
          <p:nvPr userDrawn="1"/>
        </p:nvSpPr>
        <p:spPr bwMode="auto">
          <a:xfrm>
            <a:off x="565027" y="274058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50">
                <a:solidFill>
                  <a:srgbClr val="EE8027"/>
                </a:solidFill>
                <a:latin typeface="Vinci Sans"/>
              </a:rPr>
              <a:t>Industrie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Graphique ou photo terti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7821" y="6357096"/>
            <a:ext cx="506777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5" name="Image 6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09601" y="1770303"/>
            <a:ext cx="10901083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5029" y="800777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</a:p>
        </p:txBody>
      </p:sp>
      <p:sp>
        <p:nvSpPr>
          <p:cNvPr id="8" name="Title 1"/>
          <p:cNvSpPr txBox="1"/>
          <p:nvPr userDrawn="1"/>
        </p:nvSpPr>
        <p:spPr bwMode="auto">
          <a:xfrm>
            <a:off x="565027" y="274058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50">
                <a:solidFill>
                  <a:srgbClr val="692F8C"/>
                </a:solidFill>
                <a:latin typeface="Vinci Sans"/>
              </a:rPr>
              <a:t>tertiaire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contenu 2/3 1/3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5"/>
          </p:nvPr>
        </p:nvSpPr>
        <p:spPr bwMode="auto">
          <a:xfrm>
            <a:off x="8167812" y="1770303"/>
            <a:ext cx="3408218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09601" y="1770303"/>
            <a:ext cx="7250289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en-US"/>
              <a:t>Le</a:t>
            </a:r>
            <a:endParaRPr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09601" y="254662"/>
            <a:ext cx="10966431" cy="109359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  <a:br>
              <a:rPr lang="en-US"/>
            </a:br>
            <a:r>
              <a:rPr lang="en-US"/>
              <a:t>Click to edit Master title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147367" y="6250160"/>
            <a:ext cx="693813" cy="486833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8" name="Image 7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9_Graphique ou photo I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7821" y="6357096"/>
            <a:ext cx="506777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5" name="Image 6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09601" y="1770303"/>
            <a:ext cx="10901083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5029" y="800777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</a:p>
        </p:txBody>
      </p:sp>
      <p:sp>
        <p:nvSpPr>
          <p:cNvPr id="8" name="Title 1"/>
          <p:cNvSpPr txBox="1"/>
          <p:nvPr userDrawn="1"/>
        </p:nvSpPr>
        <p:spPr bwMode="auto">
          <a:xfrm>
            <a:off x="565027" y="274058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50">
                <a:solidFill>
                  <a:srgbClr val="7DCBDC"/>
                </a:solidFill>
                <a:latin typeface="Vinci Sans"/>
              </a:rPr>
              <a:t>ICT</a:t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contenu bullets poi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09599" y="1770303"/>
            <a:ext cx="10990732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380982" marR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 sz="29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>
                <a:latin typeface="Vinci Sans"/>
              </a:defRPr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850"/>
              <a:t>Ici la première partie de votre texte sans image. 3 lignes maximum. Taille de texte est 14. Prévoyez </a:t>
            </a:r>
            <a:r>
              <a:rPr lang="fr-FR" sz="1850" b="1"/>
              <a:t>des passages en gras</a:t>
            </a:r>
            <a:r>
              <a:rPr lang="fr-FR" sz="1850"/>
              <a:t> (mot clé, date, chiffre, etc.).</a:t>
            </a:r>
            <a:endParaRPr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sz="1850"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850"/>
              <a:t>Ici la deuxième partie de votre texte sans image. 3 lignes maximum. Taille de texte est 14. Prévoyez </a:t>
            </a:r>
            <a:r>
              <a:rPr lang="fr-FR" sz="1850" b="1"/>
              <a:t>des passages en gras</a:t>
            </a:r>
            <a:r>
              <a:rPr lang="fr-FR" sz="1850"/>
              <a:t> (mot clé, date, chiffre, etc.).</a:t>
            </a:r>
            <a:endParaRPr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sz="1850"/>
          </a:p>
          <a:p>
            <a:pPr lvl="1">
              <a:defRPr/>
            </a:pPr>
            <a:r>
              <a:rPr lang="fr-FR" sz="1850">
                <a:latin typeface="Arial"/>
                <a:cs typeface="Arial"/>
              </a:rPr>
              <a:t>Ici la troisième partie de votre texte sans image. 3 lignes maximum. La police est de taille 14. Prévoyez </a:t>
            </a:r>
            <a:r>
              <a:rPr lang="fr-FR" sz="1850" b="1">
                <a:latin typeface="Arial"/>
                <a:cs typeface="Arial"/>
              </a:rPr>
              <a:t>des passages en gras</a:t>
            </a:r>
            <a:r>
              <a:rPr lang="fr-FR" sz="1850">
                <a:latin typeface="Arial"/>
                <a:cs typeface="Arial"/>
              </a:rPr>
              <a:t> (mot clé, date, chiffre, etc.).</a:t>
            </a:r>
            <a:endParaRPr/>
          </a:p>
          <a:p>
            <a:pPr lvl="1">
              <a:defRPr/>
            </a:pPr>
            <a:endParaRPr lang="fr-FR" sz="1850">
              <a:latin typeface="Arial"/>
              <a:cs typeface="Arial"/>
            </a:endParaRPr>
          </a:p>
          <a:p>
            <a:pPr lvl="0"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09601" y="254662"/>
            <a:ext cx="10990729" cy="109359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  <a:br>
              <a:rPr lang="en-US"/>
            </a:br>
            <a:r>
              <a:rPr lang="en-US"/>
              <a:t>Click to edit Master title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7821" y="6357096"/>
            <a:ext cx="506777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7" name="Image 4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contenu bullets points Infr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09599" y="1770303"/>
            <a:ext cx="10990732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380982" marR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 sz="29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>
                <a:latin typeface="Vinci Sans"/>
              </a:defRPr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850"/>
              <a:t>Ici la première partie de votre texte sans image. 3 lignes maximum. Taille de texte est 14. Prévoyez </a:t>
            </a:r>
            <a:r>
              <a:rPr lang="fr-FR" sz="1850" b="1"/>
              <a:t>des passages en gras</a:t>
            </a:r>
            <a:r>
              <a:rPr lang="fr-FR" sz="1850"/>
              <a:t> (mot clé, date, chiffre, etc.).</a:t>
            </a:r>
            <a:endParaRPr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sz="1850"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850"/>
              <a:t>Ici la deuxième partie de votre texte sans image. 3 lignes maximum. Taille de texte est 14. Prévoyez </a:t>
            </a:r>
            <a:r>
              <a:rPr lang="fr-FR" sz="1850" b="1"/>
              <a:t>des passages en gras</a:t>
            </a:r>
            <a:r>
              <a:rPr lang="fr-FR" sz="1850"/>
              <a:t> (mot clé, date, chiffre, etc.).</a:t>
            </a:r>
            <a:endParaRPr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sz="1850"/>
          </a:p>
          <a:p>
            <a:pPr lvl="1">
              <a:defRPr/>
            </a:pPr>
            <a:r>
              <a:rPr lang="fr-FR" sz="1850">
                <a:latin typeface="Arial"/>
                <a:cs typeface="Arial"/>
              </a:rPr>
              <a:t>Ici la troisième partie de votre texte sans image. 3 lignes maximum. La police est de taille 14. Prévoyez </a:t>
            </a:r>
            <a:r>
              <a:rPr lang="fr-FR" sz="1850" b="1">
                <a:latin typeface="Arial"/>
                <a:cs typeface="Arial"/>
              </a:rPr>
              <a:t>des passages en gras</a:t>
            </a:r>
            <a:r>
              <a:rPr lang="fr-FR" sz="1850">
                <a:latin typeface="Arial"/>
                <a:cs typeface="Arial"/>
              </a:rPr>
              <a:t> (mot clé, date, chiffre, etc.).</a:t>
            </a:r>
            <a:endParaRPr/>
          </a:p>
          <a:p>
            <a:pPr lvl="1">
              <a:defRPr/>
            </a:pPr>
            <a:endParaRPr lang="fr-FR" sz="1850">
              <a:latin typeface="Arial"/>
              <a:cs typeface="Arial"/>
            </a:endParaRPr>
          </a:p>
          <a:p>
            <a:pPr lvl="0"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7821" y="6357096"/>
            <a:ext cx="506777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6" name="Image 4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5029" y="800777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</a:p>
        </p:txBody>
      </p:sp>
      <p:sp>
        <p:nvSpPr>
          <p:cNvPr id="8" name="Title 1"/>
          <p:cNvSpPr txBox="1"/>
          <p:nvPr userDrawn="1"/>
        </p:nvSpPr>
        <p:spPr bwMode="auto">
          <a:xfrm>
            <a:off x="565027" y="274058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50">
                <a:solidFill>
                  <a:srgbClr val="B1C800"/>
                </a:solidFill>
                <a:latin typeface="Vinci Sans"/>
              </a:rPr>
              <a:t>Infrastructures</a:t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contenu bullets points Indsutr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09599" y="1770303"/>
            <a:ext cx="10990732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380982" marR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 sz="29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>
                <a:latin typeface="Vinci Sans"/>
              </a:defRPr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850"/>
              <a:t>Ici la première partie de votre texte sans image. 3 lignes maximum. Taille de texte est 14. Prévoyez </a:t>
            </a:r>
            <a:r>
              <a:rPr lang="fr-FR" sz="1850" b="1"/>
              <a:t>des passages en gras</a:t>
            </a:r>
            <a:r>
              <a:rPr lang="fr-FR" sz="1850"/>
              <a:t> (mot clé, date, chiffre, etc.).</a:t>
            </a:r>
            <a:endParaRPr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sz="1850"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850"/>
              <a:t>Ici la deuxième partie de votre texte sans image. 3 lignes maximum. Taille de texte est 14. Prévoyez </a:t>
            </a:r>
            <a:r>
              <a:rPr lang="fr-FR" sz="1850" b="1"/>
              <a:t>des passages en gras</a:t>
            </a:r>
            <a:r>
              <a:rPr lang="fr-FR" sz="1850"/>
              <a:t> (mot clé, date, chiffre, etc.).</a:t>
            </a:r>
            <a:endParaRPr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sz="1850"/>
          </a:p>
          <a:p>
            <a:pPr lvl="1">
              <a:defRPr/>
            </a:pPr>
            <a:r>
              <a:rPr lang="fr-FR" sz="1850">
                <a:latin typeface="Arial"/>
                <a:cs typeface="Arial"/>
              </a:rPr>
              <a:t>Ici la troisième partie de votre texte sans image. 3 lignes maximum. La police est de taille 14. Prévoyez </a:t>
            </a:r>
            <a:r>
              <a:rPr lang="fr-FR" sz="1850" b="1">
                <a:latin typeface="Arial"/>
                <a:cs typeface="Arial"/>
              </a:rPr>
              <a:t>des passages en gras</a:t>
            </a:r>
            <a:r>
              <a:rPr lang="fr-FR" sz="1850">
                <a:latin typeface="Arial"/>
                <a:cs typeface="Arial"/>
              </a:rPr>
              <a:t> (mot clé, date, chiffre, etc.).</a:t>
            </a:r>
            <a:endParaRPr/>
          </a:p>
          <a:p>
            <a:pPr lvl="1">
              <a:defRPr/>
            </a:pPr>
            <a:endParaRPr lang="fr-FR" sz="1850">
              <a:latin typeface="Arial"/>
              <a:cs typeface="Arial"/>
            </a:endParaRPr>
          </a:p>
          <a:p>
            <a:pPr lvl="0"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7821" y="6357096"/>
            <a:ext cx="506777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6" name="Image 4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5029" y="800777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</a:p>
        </p:txBody>
      </p:sp>
      <p:sp>
        <p:nvSpPr>
          <p:cNvPr id="8" name="Title 1"/>
          <p:cNvSpPr txBox="1"/>
          <p:nvPr userDrawn="1"/>
        </p:nvSpPr>
        <p:spPr bwMode="auto">
          <a:xfrm>
            <a:off x="565027" y="274058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50">
                <a:solidFill>
                  <a:srgbClr val="EE8027"/>
                </a:solidFill>
                <a:latin typeface="Vinci Sans"/>
              </a:rPr>
              <a:t>Industrie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9_contenu bullets points Terti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09599" y="1770303"/>
            <a:ext cx="10990732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380982" marR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 sz="29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>
                <a:latin typeface="Vinci Sans"/>
              </a:defRPr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850"/>
              <a:t>Ici la première partie de votre texte sans image. 3 lignes maximum. Taille de texte est 14. Prévoyez </a:t>
            </a:r>
            <a:r>
              <a:rPr lang="fr-FR" sz="1850" b="1"/>
              <a:t>des passages en gras</a:t>
            </a:r>
            <a:r>
              <a:rPr lang="fr-FR" sz="1850"/>
              <a:t> (mot clé, date, chiffre, etc.).</a:t>
            </a:r>
            <a:endParaRPr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sz="1850"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850"/>
              <a:t>Ici la deuxième partie de votre texte sans image. 3 lignes maximum. Taille de texte est 14. Prévoyez </a:t>
            </a:r>
            <a:r>
              <a:rPr lang="fr-FR" sz="1850" b="1"/>
              <a:t>des passages en gras</a:t>
            </a:r>
            <a:r>
              <a:rPr lang="fr-FR" sz="1850"/>
              <a:t> (mot clé, date, chiffre, etc.).</a:t>
            </a:r>
            <a:endParaRPr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sz="1850"/>
          </a:p>
          <a:p>
            <a:pPr lvl="1">
              <a:defRPr/>
            </a:pPr>
            <a:r>
              <a:rPr lang="fr-FR" sz="1850">
                <a:latin typeface="Arial"/>
                <a:cs typeface="Arial"/>
              </a:rPr>
              <a:t>Ici la troisième partie de votre texte sans image. 3 lignes maximum. La police est de taille 14. Prévoyez </a:t>
            </a:r>
            <a:r>
              <a:rPr lang="fr-FR" sz="1850" b="1">
                <a:latin typeface="Arial"/>
                <a:cs typeface="Arial"/>
              </a:rPr>
              <a:t>des passages en gras</a:t>
            </a:r>
            <a:r>
              <a:rPr lang="fr-FR" sz="1850">
                <a:latin typeface="Arial"/>
                <a:cs typeface="Arial"/>
              </a:rPr>
              <a:t> (mot clé, date, chiffre, etc.).</a:t>
            </a:r>
            <a:endParaRPr/>
          </a:p>
          <a:p>
            <a:pPr lvl="1">
              <a:defRPr/>
            </a:pPr>
            <a:endParaRPr lang="fr-FR" sz="1850">
              <a:latin typeface="Arial"/>
              <a:cs typeface="Arial"/>
            </a:endParaRPr>
          </a:p>
          <a:p>
            <a:pPr lvl="0"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7821" y="6357096"/>
            <a:ext cx="506777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6" name="Image 4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5029" y="800777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</a:p>
        </p:txBody>
      </p:sp>
      <p:sp>
        <p:nvSpPr>
          <p:cNvPr id="8" name="Title 1"/>
          <p:cNvSpPr txBox="1"/>
          <p:nvPr userDrawn="1"/>
        </p:nvSpPr>
        <p:spPr bwMode="auto">
          <a:xfrm>
            <a:off x="565027" y="274058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50">
                <a:solidFill>
                  <a:srgbClr val="692F8C"/>
                </a:solidFill>
                <a:latin typeface="Vinci Sans"/>
              </a:rPr>
              <a:t>tertiaire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0_contenu bullets points I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09599" y="1770303"/>
            <a:ext cx="10990732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380982" marR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 sz="29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>
                <a:latin typeface="Vinci Sans"/>
              </a:defRPr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850"/>
              <a:t>Ici la première partie de votre texte sans image. 3 lignes maximum. Taille de texte est 14. Prévoyez </a:t>
            </a:r>
            <a:r>
              <a:rPr lang="fr-FR" sz="1850" b="1"/>
              <a:t>des passages en gras</a:t>
            </a:r>
            <a:r>
              <a:rPr lang="fr-FR" sz="1850"/>
              <a:t> (mot clé, date, chiffre, etc.).</a:t>
            </a:r>
            <a:endParaRPr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sz="1850"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850"/>
              <a:t>Ici la deuxième partie de votre texte sans image. 3 lignes maximum. Taille de texte est 14. Prévoyez </a:t>
            </a:r>
            <a:r>
              <a:rPr lang="fr-FR" sz="1850" b="1"/>
              <a:t>des passages en gras</a:t>
            </a:r>
            <a:r>
              <a:rPr lang="fr-FR" sz="1850"/>
              <a:t> (mot clé, date, chiffre, etc.).</a:t>
            </a:r>
            <a:endParaRPr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sz="1850"/>
          </a:p>
          <a:p>
            <a:pPr lvl="1">
              <a:defRPr/>
            </a:pPr>
            <a:r>
              <a:rPr lang="fr-FR" sz="1850">
                <a:latin typeface="Arial"/>
                <a:cs typeface="Arial"/>
              </a:rPr>
              <a:t>Ici la troisième partie de votre texte sans image. 3 lignes maximum. La police est de taille 14. Prévoyez </a:t>
            </a:r>
            <a:r>
              <a:rPr lang="fr-FR" sz="1850" b="1">
                <a:latin typeface="Arial"/>
                <a:cs typeface="Arial"/>
              </a:rPr>
              <a:t>des passages en gras</a:t>
            </a:r>
            <a:r>
              <a:rPr lang="fr-FR" sz="1850">
                <a:latin typeface="Arial"/>
                <a:cs typeface="Arial"/>
              </a:rPr>
              <a:t> (mot clé, date, chiffre, etc.).</a:t>
            </a:r>
            <a:endParaRPr/>
          </a:p>
          <a:p>
            <a:pPr lvl="1">
              <a:defRPr/>
            </a:pPr>
            <a:endParaRPr lang="fr-FR" sz="1850">
              <a:latin typeface="Arial"/>
              <a:cs typeface="Arial"/>
            </a:endParaRPr>
          </a:p>
          <a:p>
            <a:pPr lvl="0"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7821" y="6357096"/>
            <a:ext cx="506777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6" name="Image 4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5029" y="800777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</a:p>
        </p:txBody>
      </p:sp>
      <p:sp>
        <p:nvSpPr>
          <p:cNvPr id="8" name="Title 1"/>
          <p:cNvSpPr txBox="1"/>
          <p:nvPr userDrawn="1"/>
        </p:nvSpPr>
        <p:spPr bwMode="auto">
          <a:xfrm>
            <a:off x="565027" y="274058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50">
                <a:solidFill>
                  <a:srgbClr val="7DCBDC"/>
                </a:solidFill>
                <a:latin typeface="Vinci Sans"/>
              </a:rPr>
              <a:t>ICT</a:t>
            </a: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contenu 2/3 bulle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09599" y="1770303"/>
            <a:ext cx="7189696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380982" marR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 sz="29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>
                <a:latin typeface="Vinci Sans"/>
              </a:defRPr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850"/>
              <a:t>Ici la première partie de votre texte sans image. 3 lignes maximum. Taille de texte est 14. Prévoyez </a:t>
            </a:r>
            <a:r>
              <a:rPr lang="fr-FR" sz="1850" b="1"/>
              <a:t>des passages en gras</a:t>
            </a:r>
            <a:r>
              <a:rPr lang="fr-FR" sz="1850"/>
              <a:t> (mot clé, date, chiffre, etc.).</a:t>
            </a:r>
            <a:endParaRPr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sz="1850"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850"/>
              <a:t>Ici la deuxième partie de votre texte sans image. 3 lignes maximum. Taille de texte est 14. Prévoyez </a:t>
            </a:r>
            <a:r>
              <a:rPr lang="fr-FR" sz="1850" b="1"/>
              <a:t>des passages en gras</a:t>
            </a:r>
            <a:r>
              <a:rPr lang="fr-FR" sz="1850"/>
              <a:t> (mot clé, date, chiffre, etc.).</a:t>
            </a:r>
            <a:endParaRPr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sz="1850"/>
          </a:p>
          <a:p>
            <a:pPr lvl="1">
              <a:defRPr/>
            </a:pPr>
            <a:r>
              <a:rPr lang="fr-FR" sz="1850">
                <a:latin typeface="Arial"/>
                <a:cs typeface="Arial"/>
              </a:rPr>
              <a:t>Ici la troisième partie de votre texte sans image. 3 lignes maximum. La police est de taille 14. Prévoyez </a:t>
            </a:r>
            <a:r>
              <a:rPr lang="fr-FR" sz="1850" b="1">
                <a:latin typeface="Arial"/>
                <a:cs typeface="Arial"/>
              </a:rPr>
              <a:t>des passages en gras</a:t>
            </a:r>
            <a:r>
              <a:rPr lang="fr-FR" sz="1850">
                <a:latin typeface="Arial"/>
                <a:cs typeface="Arial"/>
              </a:rPr>
              <a:t> (mot clé, date, chiffre, etc.).</a:t>
            </a:r>
            <a:endParaRPr/>
          </a:p>
          <a:p>
            <a:pPr lvl="1">
              <a:defRPr/>
            </a:pPr>
            <a:endParaRPr lang="fr-FR" sz="1850">
              <a:latin typeface="Arial"/>
              <a:cs typeface="Arial"/>
            </a:endParaRPr>
          </a:p>
          <a:p>
            <a:pPr lvl="0"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09601" y="254662"/>
            <a:ext cx="11008659" cy="109359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  <a:br>
              <a:rPr lang="en-US"/>
            </a:br>
            <a:r>
              <a:rPr lang="en-US"/>
              <a:t>Click to edit Master title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7821" y="6357096"/>
            <a:ext cx="506777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7" name="Image 4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 bwMode="auto">
          <a:xfrm>
            <a:off x="8167812" y="1770303"/>
            <a:ext cx="3408218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contenu 2/3 bullets Infr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09599" y="1770303"/>
            <a:ext cx="7189696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380982" marR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 sz="29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>
                <a:latin typeface="Vinci Sans"/>
              </a:defRPr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850"/>
              <a:t>Ici la première partie de votre texte sans image. 3 lignes maximum. Taille de texte est 14. Prévoyez </a:t>
            </a:r>
            <a:r>
              <a:rPr lang="fr-FR" sz="1850" b="1"/>
              <a:t>des passages en gras</a:t>
            </a:r>
            <a:r>
              <a:rPr lang="fr-FR" sz="1850"/>
              <a:t> (mot clé, date, chiffre, etc.).</a:t>
            </a:r>
            <a:endParaRPr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sz="1850"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850"/>
              <a:t>Ici la deuxième partie de votre texte sans image. 3 lignes maximum. Taille de texte est 14. Prévoyez </a:t>
            </a:r>
            <a:r>
              <a:rPr lang="fr-FR" sz="1850" b="1"/>
              <a:t>des passages en gras</a:t>
            </a:r>
            <a:r>
              <a:rPr lang="fr-FR" sz="1850"/>
              <a:t> (mot clé, date, chiffre, etc.).</a:t>
            </a:r>
            <a:endParaRPr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sz="1850"/>
          </a:p>
          <a:p>
            <a:pPr lvl="1">
              <a:defRPr/>
            </a:pPr>
            <a:r>
              <a:rPr lang="fr-FR" sz="1850">
                <a:latin typeface="Arial"/>
                <a:cs typeface="Arial"/>
              </a:rPr>
              <a:t>Ici la troisième partie de votre texte sans image. 3 lignes maximum. La police est de taille 14. Prévoyez </a:t>
            </a:r>
            <a:r>
              <a:rPr lang="fr-FR" sz="1850" b="1">
                <a:latin typeface="Arial"/>
                <a:cs typeface="Arial"/>
              </a:rPr>
              <a:t>des passages en gras</a:t>
            </a:r>
            <a:r>
              <a:rPr lang="fr-FR" sz="1850">
                <a:latin typeface="Arial"/>
                <a:cs typeface="Arial"/>
              </a:rPr>
              <a:t> (mot clé, date, chiffre, etc.).</a:t>
            </a:r>
            <a:endParaRPr/>
          </a:p>
          <a:p>
            <a:pPr lvl="1">
              <a:defRPr/>
            </a:pPr>
            <a:endParaRPr lang="fr-FR" sz="1850">
              <a:latin typeface="Arial"/>
              <a:cs typeface="Arial"/>
            </a:endParaRPr>
          </a:p>
          <a:p>
            <a:pPr lvl="0"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7821" y="6357096"/>
            <a:ext cx="506777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6" name="Image 4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half" idx="15"/>
          </p:nvPr>
        </p:nvSpPr>
        <p:spPr bwMode="auto">
          <a:xfrm>
            <a:off x="8167812" y="1770303"/>
            <a:ext cx="3408218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5029" y="800777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</a:p>
        </p:txBody>
      </p:sp>
      <p:sp>
        <p:nvSpPr>
          <p:cNvPr id="9" name="Title 1"/>
          <p:cNvSpPr txBox="1"/>
          <p:nvPr userDrawn="1"/>
        </p:nvSpPr>
        <p:spPr bwMode="auto">
          <a:xfrm>
            <a:off x="565027" y="274058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50">
                <a:solidFill>
                  <a:srgbClr val="B1C800"/>
                </a:solidFill>
                <a:latin typeface="Vinci Sans"/>
              </a:rPr>
              <a:t>Infrastructures</a:t>
            </a: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9_contenu 2/3 bullets industr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09599" y="1770303"/>
            <a:ext cx="7189696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380982" marR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 sz="29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>
                <a:latin typeface="Vinci Sans"/>
              </a:defRPr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850"/>
              <a:t>Ici la première partie de votre texte sans image. 3 lignes maximum. Taille de texte est 14. Prévoyez </a:t>
            </a:r>
            <a:r>
              <a:rPr lang="fr-FR" sz="1850" b="1"/>
              <a:t>des passages en gras</a:t>
            </a:r>
            <a:r>
              <a:rPr lang="fr-FR" sz="1850"/>
              <a:t> (mot clé, date, chiffre, etc.).</a:t>
            </a:r>
            <a:endParaRPr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sz="1850"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850"/>
              <a:t>Ici la deuxième partie de votre texte sans image. 3 lignes maximum. Taille de texte est 14. Prévoyez </a:t>
            </a:r>
            <a:r>
              <a:rPr lang="fr-FR" sz="1850" b="1"/>
              <a:t>des passages en gras</a:t>
            </a:r>
            <a:r>
              <a:rPr lang="fr-FR" sz="1850"/>
              <a:t> (mot clé, date, chiffre, etc.).</a:t>
            </a:r>
            <a:endParaRPr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sz="1850"/>
          </a:p>
          <a:p>
            <a:pPr lvl="1">
              <a:defRPr/>
            </a:pPr>
            <a:r>
              <a:rPr lang="fr-FR" sz="1850">
                <a:latin typeface="Arial"/>
                <a:cs typeface="Arial"/>
              </a:rPr>
              <a:t>Ici la troisième partie de votre texte sans image. 3 lignes maximum. La police est de taille 14. Prévoyez </a:t>
            </a:r>
            <a:r>
              <a:rPr lang="fr-FR" sz="1850" b="1">
                <a:latin typeface="Arial"/>
                <a:cs typeface="Arial"/>
              </a:rPr>
              <a:t>des passages en gras</a:t>
            </a:r>
            <a:r>
              <a:rPr lang="fr-FR" sz="1850">
                <a:latin typeface="Arial"/>
                <a:cs typeface="Arial"/>
              </a:rPr>
              <a:t> (mot clé, date, chiffre, etc.).</a:t>
            </a:r>
            <a:endParaRPr/>
          </a:p>
          <a:p>
            <a:pPr lvl="1">
              <a:defRPr/>
            </a:pPr>
            <a:endParaRPr lang="fr-FR" sz="1850">
              <a:latin typeface="Arial"/>
              <a:cs typeface="Arial"/>
            </a:endParaRPr>
          </a:p>
          <a:p>
            <a:pPr lvl="0"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7821" y="6357096"/>
            <a:ext cx="506777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6" name="Image 4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half" idx="15"/>
          </p:nvPr>
        </p:nvSpPr>
        <p:spPr bwMode="auto">
          <a:xfrm>
            <a:off x="8167812" y="1770303"/>
            <a:ext cx="3408218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5029" y="800777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</a:p>
        </p:txBody>
      </p:sp>
      <p:sp>
        <p:nvSpPr>
          <p:cNvPr id="9" name="Title 1"/>
          <p:cNvSpPr txBox="1"/>
          <p:nvPr userDrawn="1"/>
        </p:nvSpPr>
        <p:spPr bwMode="auto">
          <a:xfrm>
            <a:off x="565027" y="274058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50">
                <a:solidFill>
                  <a:srgbClr val="EE8027"/>
                </a:solidFill>
                <a:latin typeface="Vinci Sans"/>
              </a:rPr>
              <a:t>Industrie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0_contenu 2/3 bullets Terti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09599" y="1770303"/>
            <a:ext cx="7189696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380982" marR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 sz="29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>
                <a:latin typeface="Vinci Sans"/>
              </a:defRPr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850"/>
              <a:t>Ici la première partie de votre texte sans image. 3 lignes maximum. Taille de texte est 14. Prévoyez </a:t>
            </a:r>
            <a:r>
              <a:rPr lang="fr-FR" sz="1850" b="1"/>
              <a:t>des passages en gras</a:t>
            </a:r>
            <a:r>
              <a:rPr lang="fr-FR" sz="1850"/>
              <a:t> (mot clé, date, chiffre, etc.).</a:t>
            </a:r>
            <a:endParaRPr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sz="1850"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850"/>
              <a:t>Ici la deuxième partie de votre texte sans image. 3 lignes maximum. Taille de texte est 14. Prévoyez </a:t>
            </a:r>
            <a:r>
              <a:rPr lang="fr-FR" sz="1850" b="1"/>
              <a:t>des passages en gras</a:t>
            </a:r>
            <a:r>
              <a:rPr lang="fr-FR" sz="1850"/>
              <a:t> (mot clé, date, chiffre, etc.).</a:t>
            </a:r>
            <a:endParaRPr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sz="1850"/>
          </a:p>
          <a:p>
            <a:pPr lvl="1">
              <a:defRPr/>
            </a:pPr>
            <a:r>
              <a:rPr lang="fr-FR" sz="1850">
                <a:latin typeface="Arial"/>
                <a:cs typeface="Arial"/>
              </a:rPr>
              <a:t>Ici la troisième partie de votre texte sans image. 3 lignes maximum. La police est de taille 14. Prévoyez </a:t>
            </a:r>
            <a:r>
              <a:rPr lang="fr-FR" sz="1850" b="1">
                <a:latin typeface="Arial"/>
                <a:cs typeface="Arial"/>
              </a:rPr>
              <a:t>des passages en gras</a:t>
            </a:r>
            <a:r>
              <a:rPr lang="fr-FR" sz="1850">
                <a:latin typeface="Arial"/>
                <a:cs typeface="Arial"/>
              </a:rPr>
              <a:t> (mot clé, date, chiffre, etc.).</a:t>
            </a:r>
            <a:endParaRPr/>
          </a:p>
          <a:p>
            <a:pPr lvl="1">
              <a:defRPr/>
            </a:pPr>
            <a:endParaRPr lang="fr-FR" sz="1850">
              <a:latin typeface="Arial"/>
              <a:cs typeface="Arial"/>
            </a:endParaRPr>
          </a:p>
          <a:p>
            <a:pPr lvl="0"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7821" y="6357096"/>
            <a:ext cx="506777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6" name="Image 4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half" idx="15"/>
          </p:nvPr>
        </p:nvSpPr>
        <p:spPr bwMode="auto">
          <a:xfrm>
            <a:off x="8167812" y="1770303"/>
            <a:ext cx="3408218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5029" y="800777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</a:p>
        </p:txBody>
      </p:sp>
      <p:sp>
        <p:nvSpPr>
          <p:cNvPr id="9" name="Title 1"/>
          <p:cNvSpPr txBox="1"/>
          <p:nvPr userDrawn="1"/>
        </p:nvSpPr>
        <p:spPr bwMode="auto">
          <a:xfrm>
            <a:off x="565027" y="274058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50">
                <a:solidFill>
                  <a:srgbClr val="692F8C"/>
                </a:solidFill>
                <a:latin typeface="Vinci Sans"/>
              </a:rPr>
              <a:t>tertiaire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contenu 2/3 1/3 Infr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5"/>
          </p:nvPr>
        </p:nvSpPr>
        <p:spPr bwMode="auto">
          <a:xfrm>
            <a:off x="8167812" y="1770303"/>
            <a:ext cx="3408218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09601" y="1770303"/>
            <a:ext cx="7250289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en-US"/>
              <a:t>Le</a:t>
            </a:r>
            <a:endParaRPr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5029" y="800777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</a:p>
        </p:txBody>
      </p:sp>
      <p:sp>
        <p:nvSpPr>
          <p:cNvPr id="7" name="Title 1"/>
          <p:cNvSpPr txBox="1"/>
          <p:nvPr/>
        </p:nvSpPr>
        <p:spPr bwMode="auto">
          <a:xfrm>
            <a:off x="565027" y="274058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50">
                <a:solidFill>
                  <a:srgbClr val="B1C800"/>
                </a:solidFill>
                <a:latin typeface="Vinci Sans"/>
              </a:rPr>
              <a:t>Infrastructures</a:t>
            </a: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147367" y="6250160"/>
            <a:ext cx="693813" cy="486833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9" name="Image 8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1_contenu 2/3 bullets I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Connecteur droit 9"/>
          <p:cNvCxnSpPr>
            <a:cxnSpLocks/>
          </p:cNvCxnSpPr>
          <p:nvPr userDrawn="1"/>
        </p:nvCxnSpPr>
        <p:spPr bwMode="auto">
          <a:xfrm>
            <a:off x="465119" y="411241"/>
            <a:ext cx="0" cy="97531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09599" y="1770303"/>
            <a:ext cx="7189696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380982" marR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 sz="29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>
                <a:latin typeface="Vinci Sans"/>
              </a:defRPr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850"/>
              <a:t>Ici la première partie de votre texte sans image. 3 lignes maximum. Taille de texte est 14. Prévoyez </a:t>
            </a:r>
            <a:r>
              <a:rPr lang="fr-FR" sz="1850" b="1"/>
              <a:t>des passages en gras</a:t>
            </a:r>
            <a:r>
              <a:rPr lang="fr-FR" sz="1850"/>
              <a:t> (mot clé, date, chiffre, etc.).</a:t>
            </a:r>
            <a:endParaRPr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sz="1850"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850"/>
              <a:t>Ici la deuxième partie de votre texte sans image. 3 lignes maximum. Taille de texte est 14. Prévoyez </a:t>
            </a:r>
            <a:r>
              <a:rPr lang="fr-FR" sz="1850" b="1"/>
              <a:t>des passages en gras</a:t>
            </a:r>
            <a:r>
              <a:rPr lang="fr-FR" sz="1850"/>
              <a:t> (mot clé, date, chiffre, etc.).</a:t>
            </a:r>
            <a:endParaRPr/>
          </a:p>
          <a:p>
            <a:pPr marL="380982" marR="0" lvl="0" indent="-380982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sz="1850"/>
          </a:p>
          <a:p>
            <a:pPr lvl="1">
              <a:defRPr/>
            </a:pPr>
            <a:r>
              <a:rPr lang="fr-FR" sz="1850">
                <a:latin typeface="Arial"/>
                <a:cs typeface="Arial"/>
              </a:rPr>
              <a:t>Ici la troisième partie de votre texte sans image. 3 lignes maximum. La police est de taille 14. Prévoyez </a:t>
            </a:r>
            <a:r>
              <a:rPr lang="fr-FR" sz="1850" b="1">
                <a:latin typeface="Arial"/>
                <a:cs typeface="Arial"/>
              </a:rPr>
              <a:t>des passages en gras</a:t>
            </a:r>
            <a:r>
              <a:rPr lang="fr-FR" sz="1850">
                <a:latin typeface="Arial"/>
                <a:cs typeface="Arial"/>
              </a:rPr>
              <a:t> (mot clé, date, chiffre, etc.).</a:t>
            </a:r>
            <a:endParaRPr/>
          </a:p>
          <a:p>
            <a:pPr lvl="1">
              <a:defRPr/>
            </a:pPr>
            <a:endParaRPr lang="fr-FR" sz="1850">
              <a:latin typeface="Arial"/>
              <a:cs typeface="Arial"/>
            </a:endParaRPr>
          </a:p>
          <a:p>
            <a:pPr lvl="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7821" y="6357096"/>
            <a:ext cx="506777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7" name="Image 4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 bwMode="auto">
          <a:xfrm>
            <a:off x="8167812" y="1770303"/>
            <a:ext cx="3408218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5029" y="800777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</a:p>
        </p:txBody>
      </p:sp>
      <p:sp>
        <p:nvSpPr>
          <p:cNvPr id="10" name="Title 1"/>
          <p:cNvSpPr txBox="1"/>
          <p:nvPr userDrawn="1"/>
        </p:nvSpPr>
        <p:spPr bwMode="auto">
          <a:xfrm>
            <a:off x="565027" y="274058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50">
                <a:solidFill>
                  <a:srgbClr val="7DCBDC"/>
                </a:solidFill>
                <a:latin typeface="Vinci Sans"/>
              </a:rPr>
              <a:t>ICT</a:t>
            </a: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1_Page de titre_Logo VINCI Energies bleu et rou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  7"/>
          <p:cNvSpPr>
            <a:spLocks noGrp="1"/>
          </p:cNvSpPr>
          <p:nvPr>
            <p:ph type="pic" idx="13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pPr>
              <a:defRPr/>
            </a:pPr>
            <a:endParaRPr/>
          </a:p>
        </p:txBody>
      </p:sp>
      <p:sp>
        <p:nvSpPr>
          <p:cNvPr id="5" name="Texte du titre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Texte du titre</a:t>
            </a:r>
          </a:p>
        </p:txBody>
      </p:sp>
      <p:sp>
        <p:nvSpPr>
          <p:cNvPr id="6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2"/>
          <p:cNvSpPr txBox="1"/>
          <p:nvPr userDrawn="1"/>
        </p:nvSpPr>
        <p:spPr bwMode="auto">
          <a:xfrm>
            <a:off x="606357" y="6408861"/>
            <a:ext cx="2743201" cy="230832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>
              <a:defRPr/>
            </a:pPr>
            <a:r>
              <a:rPr lang="fr-FR" sz="900">
                <a:solidFill>
                  <a:schemeClr val="tx2">
                    <a:lumMod val="75000"/>
                  </a:schemeClr>
                </a:solidFill>
              </a:rPr>
              <a:t>VINCI Energies – JUNE 2020</a:t>
            </a:r>
            <a:endParaRPr/>
          </a:p>
        </p:txBody>
      </p:sp>
      <p:sp>
        <p:nvSpPr>
          <p:cNvPr id="5" name="Espace réservé de la date 2"/>
          <p:cNvSpPr txBox="1"/>
          <p:nvPr userDrawn="1"/>
        </p:nvSpPr>
        <p:spPr bwMode="auto">
          <a:xfrm>
            <a:off x="11615057" y="6401167"/>
            <a:ext cx="301558" cy="246221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>
              <a:defRPr/>
            </a:pPr>
            <a:fld id="{3CE3CFC0-C124-A54E-AC75-657FBD632DBB}" type="slidenum">
              <a:rPr lang="fr-FR" sz="1000">
                <a:solidFill>
                  <a:schemeClr val="tx2">
                    <a:lumMod val="75000"/>
                  </a:schemeClr>
                </a:solidFill>
              </a:rPr>
              <a:t>‹nr.›</a:t>
            </a:fld>
            <a:endParaRPr lang="en-GB" sz="100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preserve="1" userDrawn="1">
  <p:cSld name="1_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2"/>
          <p:cNvSpPr txBox="1"/>
          <p:nvPr userDrawn="1"/>
        </p:nvSpPr>
        <p:spPr bwMode="auto">
          <a:xfrm>
            <a:off x="606357" y="6408861"/>
            <a:ext cx="2743201" cy="230832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>
              <a:defRPr/>
            </a:pPr>
            <a:r>
              <a:rPr lang="fr-FR" sz="900">
                <a:solidFill>
                  <a:schemeClr val="bg1"/>
                </a:solidFill>
              </a:rPr>
              <a:t>VINCI Energies – JUNE 2020</a:t>
            </a:r>
            <a:endParaRPr/>
          </a:p>
        </p:txBody>
      </p:sp>
      <p:sp>
        <p:nvSpPr>
          <p:cNvPr id="5" name="Espace réservé de la date 2"/>
          <p:cNvSpPr txBox="1"/>
          <p:nvPr userDrawn="1"/>
        </p:nvSpPr>
        <p:spPr bwMode="auto">
          <a:xfrm>
            <a:off x="11615057" y="6401167"/>
            <a:ext cx="301558" cy="246221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>
              <a:defRPr/>
            </a:pPr>
            <a:fld id="{3CE3CFC0-C124-A54E-AC75-657FBD632DBB}" type="slidenum">
              <a:rPr lang="fr-FR" sz="1000">
                <a:solidFill>
                  <a:schemeClr val="bg1"/>
                </a:solidFill>
              </a:rPr>
              <a:t>‹nr.›</a:t>
            </a:fld>
            <a:endParaRPr lang="en-GB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0_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2"/>
          </p:nvPr>
        </p:nvSpPr>
        <p:spPr bwMode="auto">
          <a:xfrm>
            <a:off x="0" y="0"/>
            <a:ext cx="3744686" cy="6858000"/>
          </a:xfrm>
          <a:custGeom>
            <a:avLst/>
            <a:gdLst>
              <a:gd name="connsiteX0" fmla="*/ 0 w 3744686"/>
              <a:gd name="connsiteY0" fmla="*/ 0 h 6858000"/>
              <a:gd name="connsiteX1" fmla="*/ 3744686 w 3744686"/>
              <a:gd name="connsiteY1" fmla="*/ 0 h 6858000"/>
              <a:gd name="connsiteX2" fmla="*/ 3744686 w 3744686"/>
              <a:gd name="connsiteY2" fmla="*/ 6858000 h 6858000"/>
              <a:gd name="connsiteX3" fmla="*/ 0 w 37446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4686" h="6858000" extrusionOk="0">
                <a:moveTo>
                  <a:pt x="0" y="0"/>
                </a:moveTo>
                <a:lnTo>
                  <a:pt x="3744686" y="0"/>
                </a:lnTo>
                <a:lnTo>
                  <a:pt x="3744686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>
            <a:noAutofit/>
          </a:bodyPr>
          <a:lstStyle>
            <a:lvl1pPr>
              <a:defRPr b="0" i="0">
                <a:latin typeface="Vinci San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11489758" y="6415801"/>
            <a:ext cx="281485" cy="24622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 lang="fr-FR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2_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0"/>
          </p:nvPr>
        </p:nvSpPr>
        <p:spPr bwMode="auto">
          <a:xfrm>
            <a:off x="723900" y="-1"/>
            <a:ext cx="2386584" cy="6858000"/>
          </a:xfrm>
          <a:custGeom>
            <a:avLst/>
            <a:gdLst>
              <a:gd name="connsiteX0" fmla="*/ 0 w 2386584"/>
              <a:gd name="connsiteY0" fmla="*/ 0 h 6858000"/>
              <a:gd name="connsiteX1" fmla="*/ 2386584 w 2386584"/>
              <a:gd name="connsiteY1" fmla="*/ 0 h 6858000"/>
              <a:gd name="connsiteX2" fmla="*/ 2386584 w 2386584"/>
              <a:gd name="connsiteY2" fmla="*/ 6858000 h 6858000"/>
              <a:gd name="connsiteX3" fmla="*/ 0 w 23865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6584" h="6858000" extrusionOk="0">
                <a:moveTo>
                  <a:pt x="0" y="0"/>
                </a:moveTo>
                <a:lnTo>
                  <a:pt x="2386584" y="0"/>
                </a:lnTo>
                <a:lnTo>
                  <a:pt x="238658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>
            <a:noAutofit/>
          </a:bodyPr>
          <a:lstStyle>
            <a:lvl1pPr>
              <a:defRPr b="0" i="0">
                <a:latin typeface="Vinci San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 bwMode="auto">
          <a:xfrm>
            <a:off x="3112008" y="-1"/>
            <a:ext cx="2386584" cy="6858000"/>
          </a:xfrm>
          <a:custGeom>
            <a:avLst/>
            <a:gdLst>
              <a:gd name="connsiteX0" fmla="*/ 0 w 2386584"/>
              <a:gd name="connsiteY0" fmla="*/ 0 h 6858000"/>
              <a:gd name="connsiteX1" fmla="*/ 2386584 w 2386584"/>
              <a:gd name="connsiteY1" fmla="*/ 0 h 6858000"/>
              <a:gd name="connsiteX2" fmla="*/ 2386584 w 2386584"/>
              <a:gd name="connsiteY2" fmla="*/ 6858000 h 6858000"/>
              <a:gd name="connsiteX3" fmla="*/ 0 w 23865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6584" h="6858000" extrusionOk="0">
                <a:moveTo>
                  <a:pt x="0" y="0"/>
                </a:moveTo>
                <a:lnTo>
                  <a:pt x="2386584" y="0"/>
                </a:lnTo>
                <a:lnTo>
                  <a:pt x="238658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>
            <a:noAutofit/>
          </a:bodyPr>
          <a:lstStyle>
            <a:lvl1pPr>
              <a:defRPr b="0" i="0">
                <a:latin typeface="Vinci San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2"/>
          </p:nvPr>
        </p:nvSpPr>
        <p:spPr bwMode="auto">
          <a:xfrm>
            <a:off x="5500118" y="-1"/>
            <a:ext cx="2386584" cy="6858000"/>
          </a:xfrm>
          <a:custGeom>
            <a:avLst/>
            <a:gdLst>
              <a:gd name="connsiteX0" fmla="*/ 0 w 2386584"/>
              <a:gd name="connsiteY0" fmla="*/ 0 h 6858000"/>
              <a:gd name="connsiteX1" fmla="*/ 2386584 w 2386584"/>
              <a:gd name="connsiteY1" fmla="*/ 0 h 6858000"/>
              <a:gd name="connsiteX2" fmla="*/ 2386584 w 2386584"/>
              <a:gd name="connsiteY2" fmla="*/ 6858000 h 6858000"/>
              <a:gd name="connsiteX3" fmla="*/ 0 w 23865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6584" h="6858000" extrusionOk="0">
                <a:moveTo>
                  <a:pt x="0" y="0"/>
                </a:moveTo>
                <a:lnTo>
                  <a:pt x="2386584" y="0"/>
                </a:lnTo>
                <a:lnTo>
                  <a:pt x="238658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>
            <a:noAutofit/>
          </a:bodyPr>
          <a:lstStyle>
            <a:lvl1pPr>
              <a:defRPr b="0" i="0">
                <a:latin typeface="Vinci San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7_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5_contenu bullets poi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09600" y="1770303"/>
            <a:ext cx="10966432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285744" marR="0" indent="-285744" algn="l" defTabSz="4571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44" marR="0" lvl="0" indent="-285744" algn="l" defTabSz="4571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400"/>
              <a:t>Ici la première partie de votre texte sans image. 3 lignes maximum. Taille de texte est 14. Prévoyez </a:t>
            </a:r>
            <a:r>
              <a:rPr lang="fr-FR" sz="1400" b="1"/>
              <a:t>des passages en gras</a:t>
            </a:r>
            <a:r>
              <a:rPr lang="fr-FR" sz="1400"/>
              <a:t> (mot clé, date, chiffre, etc.).</a:t>
            </a:r>
            <a:endParaRPr/>
          </a:p>
          <a:p>
            <a:pPr marL="285744" marR="0" lvl="0" indent="-285744" algn="l" defTabSz="4571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sz="1400"/>
          </a:p>
          <a:p>
            <a:pPr marL="285744" marR="0" lvl="0" indent="-285744" algn="l" defTabSz="4571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400"/>
              <a:t>Ici la deuxième partie de votre texte sans image. 3 lignes maximum. Taille de texte est 14. Prévoyez </a:t>
            </a:r>
            <a:r>
              <a:rPr lang="fr-FR" sz="1400" b="1"/>
              <a:t>des passages en gras</a:t>
            </a:r>
            <a:r>
              <a:rPr lang="fr-FR" sz="1400"/>
              <a:t> (mot clé, date, chiffre, etc.).</a:t>
            </a:r>
            <a:endParaRPr/>
          </a:p>
          <a:p>
            <a:pPr marL="285744" marR="0" lvl="0" indent="-285744" algn="l" defTabSz="4571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sz="1400"/>
          </a:p>
          <a:p>
            <a:pPr lvl="1">
              <a:defRPr/>
            </a:pPr>
            <a:r>
              <a:rPr lang="fr-FR" sz="1400">
                <a:latin typeface="Arial"/>
                <a:cs typeface="Arial"/>
              </a:rPr>
              <a:t>Ici la troisième partie de votre texte sans image. 3 lignes maximum. La police est de taille 14. Prévoyez </a:t>
            </a:r>
            <a:r>
              <a:rPr lang="fr-FR" sz="1400" b="1">
                <a:latin typeface="Arial"/>
                <a:cs typeface="Arial"/>
              </a:rPr>
              <a:t>des passages en gras</a:t>
            </a:r>
            <a:r>
              <a:rPr lang="fr-FR" sz="1400">
                <a:latin typeface="Arial"/>
                <a:cs typeface="Arial"/>
              </a:rPr>
              <a:t> (mot clé, date, chiffre, etc.).</a:t>
            </a:r>
            <a:endParaRPr/>
          </a:p>
          <a:p>
            <a:pPr marL="285750" marR="0" lvl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sz="140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09603" y="254661"/>
            <a:ext cx="10966429" cy="109359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  <a:br>
              <a:rPr lang="en-US"/>
            </a:br>
            <a:r>
              <a:rPr lang="en-US"/>
              <a:t>Click to edit Master title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7821" y="6357097"/>
            <a:ext cx="506777" cy="365125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7" name="Image 3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67399" y="6274883"/>
            <a:ext cx="1639859" cy="437388"/>
          </a:xfrm>
          <a:prstGeom prst="rect">
            <a:avLst/>
          </a:prstGeom>
        </p:spPr>
      </p:pic>
      <p:pic>
        <p:nvPicPr>
          <p:cNvPr id="8" name="Image 4" descr="Bande NRJ_fine+court.png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2615" y="6155464"/>
            <a:ext cx="12192000" cy="19031"/>
          </a:xfrm>
          <a:prstGeom prst="rect">
            <a:avLst/>
          </a:prstGeom>
        </p:spPr>
      </p:pic>
      <p:sp>
        <p:nvSpPr>
          <p:cNvPr id="9" name="Title 1"/>
          <p:cNvSpPr txBox="1"/>
          <p:nvPr userDrawn="1"/>
        </p:nvSpPr>
        <p:spPr bwMode="auto">
          <a:xfrm>
            <a:off x="5054913" y="6345081"/>
            <a:ext cx="2546272" cy="2091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800">
                <a:solidFill>
                  <a:schemeClr val="tx1">
                    <a:lumMod val="65000"/>
                    <a:lumOff val="35000"/>
                  </a:schemeClr>
                </a:solidFill>
              </a:rPr>
              <a:t>26/10/16</a:t>
            </a:r>
            <a:endParaRPr lang="en-US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Connecteur droit 11"/>
          <p:cNvCxnSpPr>
            <a:cxnSpLocks/>
          </p:cNvCxnSpPr>
          <p:nvPr userDrawn="1"/>
        </p:nvCxnSpPr>
        <p:spPr bwMode="auto">
          <a:xfrm>
            <a:off x="465117" y="388594"/>
            <a:ext cx="2283" cy="70668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contenu 2/3 1/3 Ind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5"/>
          </p:nvPr>
        </p:nvSpPr>
        <p:spPr bwMode="auto">
          <a:xfrm>
            <a:off x="8167812" y="1770303"/>
            <a:ext cx="3408218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09601" y="1770303"/>
            <a:ext cx="7250289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en-US"/>
              <a:t>Le</a:t>
            </a:r>
            <a:endParaRPr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5029" y="800777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</a:p>
        </p:txBody>
      </p:sp>
      <p:sp>
        <p:nvSpPr>
          <p:cNvPr id="7" name="Title 1"/>
          <p:cNvSpPr txBox="1"/>
          <p:nvPr/>
        </p:nvSpPr>
        <p:spPr bwMode="auto">
          <a:xfrm>
            <a:off x="565027" y="274058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750">
                <a:solidFill>
                  <a:srgbClr val="EE8027"/>
                </a:solidFill>
                <a:latin typeface="Vinci Sans"/>
              </a:rPr>
              <a:t>industrie</a:t>
            </a: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147367" y="6250160"/>
            <a:ext cx="693813" cy="486833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9" name="Image 8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contenu 2/3 1/3 Terti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5"/>
          </p:nvPr>
        </p:nvSpPr>
        <p:spPr bwMode="auto">
          <a:xfrm>
            <a:off x="8167812" y="1770303"/>
            <a:ext cx="3408218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09601" y="1770303"/>
            <a:ext cx="7250289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en-US"/>
              <a:t>Le</a:t>
            </a:r>
            <a:endParaRPr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5029" y="800777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</a:p>
        </p:txBody>
      </p:sp>
      <p:sp>
        <p:nvSpPr>
          <p:cNvPr id="7" name="Title 1"/>
          <p:cNvSpPr txBox="1"/>
          <p:nvPr/>
        </p:nvSpPr>
        <p:spPr bwMode="auto">
          <a:xfrm>
            <a:off x="565027" y="274058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750">
                <a:solidFill>
                  <a:srgbClr val="692F8C"/>
                </a:solidFill>
                <a:latin typeface="Vinci Sans"/>
              </a:rPr>
              <a:t>Tertiaire</a:t>
            </a: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147367" y="6250160"/>
            <a:ext cx="693813" cy="486833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9" name="Image 8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contenu 2/3 1/3 I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5"/>
          </p:nvPr>
        </p:nvSpPr>
        <p:spPr bwMode="auto">
          <a:xfrm>
            <a:off x="8167812" y="1770303"/>
            <a:ext cx="3408218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09601" y="1770303"/>
            <a:ext cx="7250289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en-US"/>
              <a:t>Le</a:t>
            </a:r>
            <a:endParaRPr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5029" y="800777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</a:p>
        </p:txBody>
      </p:sp>
      <p:sp>
        <p:nvSpPr>
          <p:cNvPr id="7" name="Title 1"/>
          <p:cNvSpPr txBox="1"/>
          <p:nvPr/>
        </p:nvSpPr>
        <p:spPr bwMode="auto">
          <a:xfrm>
            <a:off x="565027" y="274058"/>
            <a:ext cx="10966431" cy="594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50">
                <a:solidFill>
                  <a:srgbClr val="7DCBDC"/>
                </a:solidFill>
                <a:latin typeface="Vinci Sans"/>
              </a:rPr>
              <a:t>ICT</a:t>
            </a: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147367" y="6250160"/>
            <a:ext cx="693813" cy="486833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9" name="Image 8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Contenus en 1/3 2/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4" hasCustomPrompt="1"/>
          </p:nvPr>
        </p:nvSpPr>
        <p:spPr bwMode="auto">
          <a:xfrm>
            <a:off x="4396512" y="1770303"/>
            <a:ext cx="7183369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en-US"/>
              <a:t>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09601" y="1770303"/>
            <a:ext cx="3408218" cy="3909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Vinci Sans"/>
              </a:defRPr>
            </a:lvl1pPr>
            <a:lvl2pPr>
              <a:defRPr sz="3200"/>
            </a:lvl2pPr>
            <a:lvl3pPr>
              <a:defRPr sz="26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09601" y="254662"/>
            <a:ext cx="10970280" cy="109359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 b="0" i="0" cap="all" spc="-133">
                <a:solidFill>
                  <a:schemeClr val="tx1">
                    <a:lumMod val="50000"/>
                    <a:lumOff val="50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r>
              <a:rPr lang="en-US"/>
              <a:t>Click to edit Master titlE</a:t>
            </a:r>
            <a:br>
              <a:rPr lang="en-US"/>
            </a:br>
            <a:r>
              <a:rPr lang="en-US"/>
              <a:t>Click to edit Master title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147367" y="6250160"/>
            <a:ext cx="693813" cy="486833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Vinci Sans"/>
              </a:defRPr>
            </a:lvl1pPr>
          </a:lstStyle>
          <a:p>
            <a:pPr>
              <a:defRPr/>
            </a:pPr>
            <a:fld id="{2066355A-084C-D24E-9AD2-7E4FC41EA627}" type="slidenum">
              <a:rPr lang="en-US"/>
              <a:t>‹nr.›</a:t>
            </a:fld>
            <a:endParaRPr lang="en-US"/>
          </a:p>
        </p:txBody>
      </p:sp>
      <p:pic>
        <p:nvPicPr>
          <p:cNvPr id="8" name="Image 7" descr="Bande NRJ_fine+court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image" Target="../media/image10.jpg"/><Relationship Id="rId5" Type="http://schemas.openxmlformats.org/officeDocument/2006/relationships/slideLayout" Target="../slideLayouts/slideLayout5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5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" descr="vinci png.png"/>
          <p:cNvPicPr>
            <a:picLocks noChangeAspect="1"/>
          </p:cNvPicPr>
          <p:nvPr/>
        </p:nvPicPr>
        <p:blipFill>
          <a:blip r:embed="rId52"/>
          <a:stretch/>
        </p:blipFill>
        <p:spPr bwMode="auto">
          <a:xfrm>
            <a:off x="467401" y="6145381"/>
            <a:ext cx="1639860" cy="696392"/>
          </a:xfrm>
          <a:prstGeom prst="rect">
            <a:avLst/>
          </a:prstGeom>
        </p:spPr>
      </p:pic>
      <p:pic>
        <p:nvPicPr>
          <p:cNvPr id="5" name="Image 2" descr="Bande NRJ_fine+court.png"/>
          <p:cNvPicPr>
            <a:picLocks noChangeAspect="1"/>
          </p:cNvPicPr>
          <p:nvPr/>
        </p:nvPicPr>
        <p:blipFill>
          <a:blip r:embed="rId53"/>
          <a:stretch/>
        </p:blipFill>
        <p:spPr bwMode="auto">
          <a:xfrm>
            <a:off x="32615" y="6155466"/>
            <a:ext cx="12192000" cy="19031"/>
          </a:xfrm>
          <a:prstGeom prst="rect">
            <a:avLst/>
          </a:prstGeom>
        </p:spPr>
      </p:pic>
      <p:pic>
        <p:nvPicPr>
          <p:cNvPr id="6" name="Image 3"/>
          <p:cNvPicPr>
            <a:picLocks noChangeAspect="1"/>
          </p:cNvPicPr>
          <p:nvPr/>
        </p:nvPicPr>
        <p:blipFill>
          <a:blip r:embed="rId54"/>
          <a:stretch/>
        </p:blipFill>
        <p:spPr bwMode="auto">
          <a:xfrm>
            <a:off x="437817" y="413648"/>
            <a:ext cx="32515" cy="991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</p:sldLayoutIdLst>
  <p:hf hdr="0"/>
  <p:txStyles>
    <p:titleStyle>
      <a:lvl1pPr algn="ctr" defTabSz="609570">
        <a:spcBef>
          <a:spcPts val="0"/>
        </a:spcBef>
        <a:buNone/>
        <a:defRPr sz="58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609570">
        <a:spcBef>
          <a:spcPts val="0"/>
        </a:spcBef>
        <a:buFont typeface="Arial"/>
        <a:buChar char="•"/>
        <a:defRPr sz="425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609570">
        <a:spcBef>
          <a:spcPts val="0"/>
        </a:spcBef>
        <a:buFont typeface="Arial"/>
        <a:buChar char="–"/>
        <a:defRPr sz="375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60957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>
        <a:spcBef>
          <a:spcPts val="0"/>
        </a:spcBef>
        <a:buFont typeface="Arial"/>
        <a:buChar char="–"/>
        <a:defRPr sz="265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609570">
        <a:spcBef>
          <a:spcPts val="0"/>
        </a:spcBef>
        <a:buFont typeface="Arial"/>
        <a:buChar char="»"/>
        <a:defRPr sz="265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>
        <a:spcBef>
          <a:spcPts val="0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>
        <a:spcBef>
          <a:spcPts val="0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>
        <a:spcBef>
          <a:spcPts val="0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>
        <a:spcBef>
          <a:spcPts val="0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6" descr="Imag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614" y="6155466"/>
            <a:ext cx="12192001" cy="19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7" descr="Imag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7816" y="413648"/>
            <a:ext cx="32516" cy="991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8" descr="Image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23146" y="6236760"/>
            <a:ext cx="1328366" cy="51363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2"/>
          <p:cNvSpPr/>
          <p:nvPr/>
        </p:nvSpPr>
        <p:spPr bwMode="auto">
          <a:xfrm>
            <a:off x="0" y="4256749"/>
            <a:ext cx="12192000" cy="26012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b="0" i="0">
              <a:latin typeface="Vinci Sans"/>
            </a:endParaRPr>
          </a:p>
        </p:txBody>
      </p:sp>
      <p:sp>
        <p:nvSpPr>
          <p:cNvPr id="8" name="Texte du titre"/>
          <p:cNvSpPr txBox="1">
            <a:spLocks noGrp="1"/>
          </p:cNvSpPr>
          <p:nvPr>
            <p:ph type="title"/>
          </p:nvPr>
        </p:nvSpPr>
        <p:spPr bwMode="auto">
          <a:xfrm>
            <a:off x="584003" y="4319489"/>
            <a:ext cx="11365363" cy="209924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pPr>
              <a:defRPr/>
            </a:pPr>
            <a:r>
              <a:t>Texte du titre</a:t>
            </a:r>
          </a:p>
        </p:txBody>
      </p:sp>
      <p:pic>
        <p:nvPicPr>
          <p:cNvPr id="9" name="Image 3" descr="Image 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818000" y="276087"/>
            <a:ext cx="4041914" cy="156287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4"/>
          <p:cNvSpPr/>
          <p:nvPr/>
        </p:nvSpPr>
        <p:spPr bwMode="auto">
          <a:xfrm>
            <a:off x="347869" y="276088"/>
            <a:ext cx="236136" cy="12147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b="0" i="0">
              <a:latin typeface="Vinci Sans"/>
            </a:endParaRPr>
          </a:p>
        </p:txBody>
      </p:sp>
      <p:sp>
        <p:nvSpPr>
          <p:cNvPr id="11" name="Texte niveau 1…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>
              <a:defRPr/>
            </a:pPr>
            <a:r>
              <a:t>Texte niveau 1</a:t>
            </a:r>
          </a:p>
          <a:p>
            <a:pPr lvl="1">
              <a:defRPr/>
            </a:pPr>
            <a:r>
              <a:t>Texte niveau 2</a:t>
            </a:r>
          </a:p>
          <a:p>
            <a:pPr lvl="2">
              <a:defRPr/>
            </a:pPr>
            <a:r>
              <a:t>Texte niveau 3</a:t>
            </a:r>
          </a:p>
          <a:p>
            <a:pPr lvl="3">
              <a:defRPr/>
            </a:pPr>
            <a:r>
              <a:t>Texte niveau 4</a:t>
            </a:r>
          </a:p>
          <a:p>
            <a:pPr lvl="4">
              <a:defRPr/>
            </a:pPr>
            <a:r>
              <a:t>Texte niveau 5</a:t>
            </a:r>
          </a:p>
        </p:txBody>
      </p:sp>
      <p:sp>
        <p:nvSpPr>
          <p:cNvPr id="12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419246" y="6217851"/>
            <a:ext cx="318354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 b="0" i="0">
                <a:solidFill>
                  <a:srgbClr val="888888"/>
                </a:solidFill>
                <a:latin typeface="Vinci Sans"/>
              </a:defRPr>
            </a:lvl1pPr>
          </a:lstStyle>
          <a:p>
            <a:pPr>
              <a:defRPr/>
            </a:pPr>
            <a:fld id="{86CB4B4D-7CA3-9044-876B-883B54F8677D}" type="slidenum">
              <a:rPr lang="fr-FR"/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/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800" b="0" i="0" u="none" strike="noStrike" cap="all" spc="0">
          <a:ln>
            <a:noFill/>
          </a:ln>
          <a:solidFill>
            <a:srgbClr val="FFFFFF"/>
          </a:solidFill>
          <a:latin typeface="Vinci Sans"/>
          <a:ea typeface="+mn-ea"/>
          <a:cs typeface="+mn-cs"/>
        </a:defRPr>
      </a:lvl1pPr>
      <a:lvl2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800" b="1" i="0" u="none" strike="noStrike" cap="all" spc="0">
          <a:ln>
            <a:noFill/>
          </a:ln>
          <a:solidFill>
            <a:srgbClr val="FFFFFF"/>
          </a:solidFill>
          <a:latin typeface="+mn-lt"/>
          <a:ea typeface="+mn-ea"/>
          <a:cs typeface="+mn-cs"/>
        </a:defRPr>
      </a:lvl2pPr>
      <a:lvl3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800" b="1" i="0" u="none" strike="noStrike" cap="all" spc="0">
          <a:ln>
            <a:noFill/>
          </a:ln>
          <a:solidFill>
            <a:srgbClr val="FFFFFF"/>
          </a:solidFill>
          <a:latin typeface="+mn-lt"/>
          <a:ea typeface="+mn-ea"/>
          <a:cs typeface="+mn-cs"/>
        </a:defRPr>
      </a:lvl3pPr>
      <a:lvl4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800" b="1" i="0" u="none" strike="noStrike" cap="all" spc="0">
          <a:ln>
            <a:noFill/>
          </a:ln>
          <a:solidFill>
            <a:srgbClr val="FFFFFF"/>
          </a:solidFill>
          <a:latin typeface="+mn-lt"/>
          <a:ea typeface="+mn-ea"/>
          <a:cs typeface="+mn-cs"/>
        </a:defRPr>
      </a:lvl4pPr>
      <a:lvl5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800" b="1" i="0" u="none" strike="noStrike" cap="all" spc="0">
          <a:ln>
            <a:noFill/>
          </a:ln>
          <a:solidFill>
            <a:srgbClr val="FFFFFF"/>
          </a:solidFill>
          <a:latin typeface="+mn-lt"/>
          <a:ea typeface="+mn-ea"/>
          <a:cs typeface="+mn-cs"/>
        </a:defRPr>
      </a:lvl5pPr>
      <a:lvl6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800" b="1" i="0" u="none" strike="noStrike" cap="all" spc="0">
          <a:ln>
            <a:noFill/>
          </a:ln>
          <a:solidFill>
            <a:srgbClr val="FFFFFF"/>
          </a:solidFill>
          <a:latin typeface="+mn-lt"/>
          <a:ea typeface="+mn-ea"/>
          <a:cs typeface="+mn-cs"/>
        </a:defRPr>
      </a:lvl6pPr>
      <a:lvl7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800" b="1" i="0" u="none" strike="noStrike" cap="all" spc="0">
          <a:ln>
            <a:noFill/>
          </a:ln>
          <a:solidFill>
            <a:srgbClr val="FFFFFF"/>
          </a:solidFill>
          <a:latin typeface="+mn-lt"/>
          <a:ea typeface="+mn-ea"/>
          <a:cs typeface="+mn-cs"/>
        </a:defRPr>
      </a:lvl7pPr>
      <a:lvl8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800" b="1" i="0" u="none" strike="noStrike" cap="all" spc="0">
          <a:ln>
            <a:noFill/>
          </a:ln>
          <a:solidFill>
            <a:srgbClr val="FFFFFF"/>
          </a:solidFill>
          <a:latin typeface="+mn-lt"/>
          <a:ea typeface="+mn-ea"/>
          <a:cs typeface="+mn-cs"/>
        </a:defRPr>
      </a:lvl8pPr>
      <a:lvl9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800" b="1" i="0" u="none" strike="noStrike" cap="all" spc="0">
          <a:ln>
            <a:noFill/>
          </a:ln>
          <a:solidFill>
            <a:srgbClr val="FFFFFF"/>
          </a:solidFill>
          <a:latin typeface="+mn-lt"/>
          <a:ea typeface="+mn-ea"/>
          <a:cs typeface="+mn-cs"/>
        </a:defRPr>
      </a:lvl9pPr>
    </p:titleStyle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Vinci Sans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Vinci Sans"/>
          <a:ea typeface="+mn-ea"/>
          <a:cs typeface="+mn-cs"/>
        </a:defRPr>
      </a:lvl1pPr>
      <a:lvl2pPr marL="723900" marR="0" indent="-2667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Vinci Sans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Vinci Sans"/>
          <a:ea typeface="+mn-ea"/>
          <a:cs typeface="+mn-cs"/>
        </a:defRPr>
      </a:lvl2pPr>
      <a:lvl3pPr marL="1234439" marR="0" indent="-320039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Vinci Sans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Vinci Sans"/>
          <a:ea typeface="+mn-ea"/>
          <a:cs typeface="+mn-cs"/>
        </a:defRPr>
      </a:lvl3pPr>
      <a:lvl4pPr marL="1727199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Vinci Sans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Vinci Sans"/>
          <a:ea typeface="+mn-ea"/>
          <a:cs typeface="+mn-cs"/>
        </a:defRPr>
      </a:lvl4pPr>
      <a:lvl5pPr marL="21844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Vinci Sans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Vinci Sans"/>
          <a:ea typeface="+mn-ea"/>
          <a:cs typeface="+mn-cs"/>
        </a:defRPr>
      </a:lvl5pPr>
      <a:lvl6pPr marL="26416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Vinci Sans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6pPr>
      <a:lvl7pPr marL="30988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Vinci Sans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7pPr>
      <a:lvl8pPr marL="35560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Vinci Sans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8pPr>
      <a:lvl9pPr marL="40132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Vinci Sans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4572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9144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13716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18288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22860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27432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32004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36576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6" descr="Image 6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32614" y="6155466"/>
            <a:ext cx="12192001" cy="19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7" descr="Image 7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437816" y="413648"/>
            <a:ext cx="32516" cy="991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8" descr="Image 8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623146" y="6236760"/>
            <a:ext cx="1328366" cy="51363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2"/>
          <p:cNvSpPr/>
          <p:nvPr/>
        </p:nvSpPr>
        <p:spPr bwMode="auto">
          <a:xfrm>
            <a:off x="0" y="4256749"/>
            <a:ext cx="12192000" cy="26012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Texte du titre"/>
          <p:cNvSpPr txBox="1">
            <a:spLocks noGrp="1"/>
          </p:cNvSpPr>
          <p:nvPr>
            <p:ph type="title"/>
          </p:nvPr>
        </p:nvSpPr>
        <p:spPr bwMode="auto">
          <a:xfrm>
            <a:off x="584003" y="4319489"/>
            <a:ext cx="11365363" cy="209924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pPr>
              <a:defRPr/>
            </a:pPr>
            <a:r>
              <a:t>Texte du titre</a:t>
            </a:r>
          </a:p>
        </p:txBody>
      </p:sp>
      <p:pic>
        <p:nvPicPr>
          <p:cNvPr id="9" name="Image 3" descr="Image 3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7818000" y="276087"/>
            <a:ext cx="4041914" cy="156287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4"/>
          <p:cNvSpPr/>
          <p:nvPr/>
        </p:nvSpPr>
        <p:spPr bwMode="auto">
          <a:xfrm>
            <a:off x="347869" y="276088"/>
            <a:ext cx="236136" cy="12147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Texte niveau 1…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>
              <a:defRPr/>
            </a:pPr>
            <a:r>
              <a:t>Texte niveau 1</a:t>
            </a:r>
          </a:p>
          <a:p>
            <a:pPr lvl="1">
              <a:defRPr/>
            </a:pPr>
            <a:r>
              <a:t>Texte niveau 2</a:t>
            </a:r>
          </a:p>
          <a:p>
            <a:pPr lvl="2">
              <a:defRPr/>
            </a:pPr>
            <a:r>
              <a:t>Texte niveau 3</a:t>
            </a:r>
          </a:p>
          <a:p>
            <a:pPr lvl="3">
              <a:defRPr/>
            </a:pPr>
            <a:r>
              <a:t>Texte niveau 4</a:t>
            </a:r>
          </a:p>
          <a:p>
            <a:pPr lvl="4">
              <a:defRPr/>
            </a:pPr>
            <a:r>
              <a:t>Texte niveau 5</a:t>
            </a:r>
          </a:p>
        </p:txBody>
      </p:sp>
      <p:sp>
        <p:nvSpPr>
          <p:cNvPr id="12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hf hdr="0"/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800" b="1" i="0" u="none" strike="noStrike" cap="all" spc="0">
          <a:ln>
            <a:noFill/>
          </a:ln>
          <a:solidFill>
            <a:srgbClr val="FFFFFF"/>
          </a:solidFill>
          <a:latin typeface="+mn-lt"/>
          <a:ea typeface="+mn-ea"/>
          <a:cs typeface="+mn-cs"/>
        </a:defRPr>
      </a:lvl1pPr>
      <a:lvl2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800" b="1" i="0" u="none" strike="noStrike" cap="all" spc="0">
          <a:ln>
            <a:noFill/>
          </a:ln>
          <a:solidFill>
            <a:srgbClr val="FFFFFF"/>
          </a:solidFill>
          <a:latin typeface="+mn-lt"/>
          <a:ea typeface="+mn-ea"/>
          <a:cs typeface="+mn-cs"/>
        </a:defRPr>
      </a:lvl2pPr>
      <a:lvl3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800" b="1" i="0" u="none" strike="noStrike" cap="all" spc="0">
          <a:ln>
            <a:noFill/>
          </a:ln>
          <a:solidFill>
            <a:srgbClr val="FFFFFF"/>
          </a:solidFill>
          <a:latin typeface="+mn-lt"/>
          <a:ea typeface="+mn-ea"/>
          <a:cs typeface="+mn-cs"/>
        </a:defRPr>
      </a:lvl3pPr>
      <a:lvl4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800" b="1" i="0" u="none" strike="noStrike" cap="all" spc="0">
          <a:ln>
            <a:noFill/>
          </a:ln>
          <a:solidFill>
            <a:srgbClr val="FFFFFF"/>
          </a:solidFill>
          <a:latin typeface="+mn-lt"/>
          <a:ea typeface="+mn-ea"/>
          <a:cs typeface="+mn-cs"/>
        </a:defRPr>
      </a:lvl4pPr>
      <a:lvl5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800" b="1" i="0" u="none" strike="noStrike" cap="all" spc="0">
          <a:ln>
            <a:noFill/>
          </a:ln>
          <a:solidFill>
            <a:srgbClr val="FFFFFF"/>
          </a:solidFill>
          <a:latin typeface="+mn-lt"/>
          <a:ea typeface="+mn-ea"/>
          <a:cs typeface="+mn-cs"/>
        </a:defRPr>
      </a:lvl5pPr>
      <a:lvl6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800" b="1" i="0" u="none" strike="noStrike" cap="all" spc="0">
          <a:ln>
            <a:noFill/>
          </a:ln>
          <a:solidFill>
            <a:srgbClr val="FFFFFF"/>
          </a:solidFill>
          <a:latin typeface="+mn-lt"/>
          <a:ea typeface="+mn-ea"/>
          <a:cs typeface="+mn-cs"/>
        </a:defRPr>
      </a:lvl6pPr>
      <a:lvl7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800" b="1" i="0" u="none" strike="noStrike" cap="all" spc="0">
          <a:ln>
            <a:noFill/>
          </a:ln>
          <a:solidFill>
            <a:srgbClr val="FFFFFF"/>
          </a:solidFill>
          <a:latin typeface="+mn-lt"/>
          <a:ea typeface="+mn-ea"/>
          <a:cs typeface="+mn-cs"/>
        </a:defRPr>
      </a:lvl7pPr>
      <a:lvl8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800" b="1" i="0" u="none" strike="noStrike" cap="all" spc="0">
          <a:ln>
            <a:noFill/>
          </a:ln>
          <a:solidFill>
            <a:srgbClr val="FFFFFF"/>
          </a:solidFill>
          <a:latin typeface="+mn-lt"/>
          <a:ea typeface="+mn-ea"/>
          <a:cs typeface="+mn-cs"/>
        </a:defRPr>
      </a:lvl8pPr>
      <a:lvl9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800" b="1" i="0" u="none" strike="noStrike" cap="all" spc="0">
          <a:ln>
            <a:noFill/>
          </a:ln>
          <a:solidFill>
            <a:srgbClr val="FFFFFF"/>
          </a:solidFill>
          <a:latin typeface="+mn-lt"/>
          <a:ea typeface="+mn-ea"/>
          <a:cs typeface="+mn-cs"/>
        </a:defRPr>
      </a:lvl9pPr>
    </p:titleStyle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Vinci Sans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1pPr>
      <a:lvl2pPr marL="723900" marR="0" indent="-2667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Vinci Sans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2pPr>
      <a:lvl3pPr marL="1234439" marR="0" indent="-320039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Vinci Sans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3pPr>
      <a:lvl4pPr marL="1727199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Vinci Sans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4pPr>
      <a:lvl5pPr marL="21844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Vinci Sans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5pPr>
      <a:lvl6pPr marL="26416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Vinci Sans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6pPr>
      <a:lvl7pPr marL="30988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Vinci Sans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7pPr>
      <a:lvl8pPr marL="35560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Vinci Sans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8pPr>
      <a:lvl9pPr marL="40132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Vinci Sans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4572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9144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13716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18288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22860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27432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32004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36576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.png"/><Relationship Id="rId2" Type="http://schemas.openxmlformats.org/officeDocument/2006/relationships/hyperlink" Target="https://portal.basware.com/open/PDFemailVinciEnergiesBelgiu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nzmann.eu/products/purchasi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8.png"/><Relationship Id="rId7" Type="http://schemas.openxmlformats.org/officeDocument/2006/relationships/image" Target="../media/image2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  2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/>
        </p:blipFill>
        <p:spPr bwMode="auto">
          <a:xfrm>
            <a:off x="0" y="-5859"/>
            <a:ext cx="12192000" cy="685800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ctrTitle"/>
          </p:nvPr>
        </p:nvSpPr>
        <p:spPr bwMode="auto">
          <a:xfrm>
            <a:off x="214091" y="4358987"/>
            <a:ext cx="11365361" cy="986016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WEBINAR</a:t>
            </a:r>
            <a:br>
              <a:rPr lang="fr-FR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DIGITALization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of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invoices</a:t>
            </a:r>
            <a:br>
              <a:rPr lang="fr-FR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</a:br>
            <a:endParaRPr lang="fr-FR" b="0" dirty="0">
              <a:solidFill>
                <a:srgbClr val="FF0000"/>
              </a:solidFill>
            </a:endParaRPr>
          </a:p>
        </p:txBody>
      </p:sp>
      <p:pic>
        <p:nvPicPr>
          <p:cNvPr id="6" name="Imag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632479" y="-5858"/>
            <a:ext cx="4316887" cy="1669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:w="http://schemas.openxmlformats.org/wordprocessingml/2006/main" xmlns:m="http://schemas.openxmlformats.org/officeDocument/2006/math"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/>
          <p:nvPr/>
        </p:nvSpPr>
        <p:spPr bwMode="auto">
          <a:xfrm>
            <a:off x="531970" y="420932"/>
            <a:ext cx="9978338" cy="743223"/>
          </a:xfrm>
          <a:prstGeom prst="rect">
            <a:avLst/>
          </a:prstGeom>
          <a:solidFill>
            <a:schemeClr val="bg1"/>
          </a:solidFill>
        </p:spPr>
        <p:txBody>
          <a:bodyPr lIns="0"/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000" lvl="0">
              <a:lnSpc>
                <a:spcPct val="80000"/>
              </a:lnSpc>
              <a:defRPr/>
            </a:pPr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</a:rPr>
              <a:t>SUPPLIER KIT </a:t>
            </a:r>
            <a:endParaRPr/>
          </a:p>
          <a:p>
            <a:pPr marL="684000" lvl="0">
              <a:lnSpc>
                <a:spcPct val="80000"/>
              </a:lnSpc>
              <a:defRPr/>
            </a:pPr>
            <a:r>
              <a:rPr lang="en-US" sz="3600" b="0">
                <a:solidFill>
                  <a:schemeClr val="tx1">
                    <a:lumMod val="65000"/>
                    <a:lumOff val="35000"/>
                  </a:schemeClr>
                </a:solidFill>
              </a:rPr>
              <a:t>How to send PDF-invoices to VEB</a:t>
            </a:r>
            <a:endParaRPr lang="en-GB" sz="6000" b="0" i="0" u="none" strike="noStrike" cap="all" spc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Vinci Sans"/>
            </a:endParaRPr>
          </a:p>
        </p:txBody>
      </p:sp>
      <p:cxnSp>
        <p:nvCxnSpPr>
          <p:cNvPr id="6" name="Connecteur droit 44"/>
          <p:cNvCxnSpPr>
            <a:cxnSpLocks/>
          </p:cNvCxnSpPr>
          <p:nvPr/>
        </p:nvCxnSpPr>
        <p:spPr bwMode="auto">
          <a:xfrm>
            <a:off x="762435" y="1363083"/>
            <a:ext cx="7419540" cy="0"/>
          </a:xfrm>
          <a:prstGeom prst="line">
            <a:avLst/>
          </a:prstGeom>
          <a:noFill/>
          <a:ln w="952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72833" y="284573"/>
            <a:ext cx="1277106" cy="219455"/>
          </a:xfrm>
          <a:prstGeom prst="rect">
            <a:avLst/>
          </a:prstGeom>
        </p:spPr>
      </p:pic>
      <p:pic>
        <p:nvPicPr>
          <p:cNvPr id="8" name="Image 7" descr="vinci png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52140" y="96367"/>
            <a:ext cx="1639860" cy="696177"/>
          </a:xfrm>
          <a:prstGeom prst="rect">
            <a:avLst/>
          </a:prstGeom>
        </p:spPr>
      </p:pic>
      <p:sp>
        <p:nvSpPr>
          <p:cNvPr id="9" name="ZoneTexte 10"/>
          <p:cNvSpPr txBox="1"/>
          <p:nvPr/>
        </p:nvSpPr>
        <p:spPr bwMode="auto">
          <a:xfrm>
            <a:off x="1669581" y="1340768"/>
            <a:ext cx="4396735" cy="48243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nl-BE" sz="1500" dirty="0"/>
              <a:t>Contents</a:t>
            </a:r>
            <a:r>
              <a:rPr lang="nl-BE" sz="1500" b="1" dirty="0"/>
              <a:t> </a:t>
            </a:r>
            <a:endParaRPr lang="nl-BE" sz="1500" dirty="0"/>
          </a:p>
          <a:p>
            <a:pPr lvl="0">
              <a:lnSpc>
                <a:spcPct val="150000"/>
              </a:lnSpc>
              <a:defRPr/>
            </a:pPr>
            <a:r>
              <a:rPr lang="en-US" sz="1500" dirty="0"/>
              <a:t>VINCI Energies is moving to electronic invoicing</a:t>
            </a:r>
            <a:endParaRPr dirty="0"/>
          </a:p>
          <a:p>
            <a:pPr lvl="0">
              <a:lnSpc>
                <a:spcPct val="150000"/>
              </a:lnSpc>
              <a:defRPr/>
            </a:pPr>
            <a:r>
              <a:rPr lang="nl-BE" sz="1500" dirty="0" err="1"/>
              <a:t>Registration</a:t>
            </a:r>
            <a:r>
              <a:rPr lang="nl-BE" sz="1500" dirty="0"/>
              <a:t> </a:t>
            </a:r>
            <a:r>
              <a:rPr lang="nl-BE" sz="1500" dirty="0" err="1"/>
              <a:t>process</a:t>
            </a:r>
            <a:endParaRPr lang="nl-BE" sz="1500" dirty="0"/>
          </a:p>
          <a:p>
            <a:pPr lvl="8" indent="0">
              <a:defRPr/>
            </a:pPr>
            <a:r>
              <a:rPr lang="en-US" sz="1500" dirty="0"/>
              <a:t>   1. Use existing Basware account</a:t>
            </a:r>
            <a:endParaRPr dirty="0"/>
          </a:p>
          <a:p>
            <a:pPr lvl="8" indent="0">
              <a:defRPr/>
            </a:pPr>
            <a:r>
              <a:rPr lang="en-US" sz="1500" dirty="0"/>
              <a:t>   2. Create an account </a:t>
            </a:r>
            <a:endParaRPr dirty="0"/>
          </a:p>
          <a:p>
            <a:pPr lvl="8" indent="0">
              <a:defRPr/>
            </a:pPr>
            <a:r>
              <a:rPr lang="en-US" sz="1500" dirty="0"/>
              <a:t>   3. Fill in your company details</a:t>
            </a:r>
            <a:endParaRPr dirty="0"/>
          </a:p>
          <a:p>
            <a:pPr lvl="8" indent="0">
              <a:defRPr/>
            </a:pPr>
            <a:r>
              <a:rPr lang="en-US" sz="1500" dirty="0"/>
              <a:t>   4. Add email address(es) for PDF invoices</a:t>
            </a:r>
            <a:endParaRPr dirty="0"/>
          </a:p>
          <a:p>
            <a:pPr lvl="0">
              <a:lnSpc>
                <a:spcPct val="150000"/>
              </a:lnSpc>
              <a:defRPr/>
            </a:pPr>
            <a:r>
              <a:rPr lang="nl-BE" sz="1500" dirty="0" err="1"/>
              <a:t>Sending</a:t>
            </a:r>
            <a:r>
              <a:rPr lang="nl-BE" sz="1500" dirty="0"/>
              <a:t> PDF </a:t>
            </a:r>
            <a:r>
              <a:rPr lang="nl-BE" sz="1500" dirty="0" err="1"/>
              <a:t>invoices</a:t>
            </a:r>
            <a:endParaRPr lang="nl-BE" sz="1500" dirty="0"/>
          </a:p>
          <a:p>
            <a:pPr lvl="0">
              <a:defRPr/>
            </a:pPr>
            <a:r>
              <a:rPr lang="en-US" sz="1500" dirty="0"/>
              <a:t>   5. Start sending PDF-invoices </a:t>
            </a:r>
            <a:endParaRPr dirty="0"/>
          </a:p>
          <a:p>
            <a:pPr lvl="0">
              <a:defRPr/>
            </a:pPr>
            <a:r>
              <a:rPr lang="en-US" sz="1500" dirty="0"/>
              <a:t>   6. Create a PDF-invoice  </a:t>
            </a:r>
            <a:endParaRPr dirty="0"/>
          </a:p>
          <a:p>
            <a:pPr lvl="0">
              <a:defRPr/>
            </a:pPr>
            <a:r>
              <a:rPr lang="nl-BE" sz="1500" dirty="0"/>
              <a:t>   7. Attachment policy</a:t>
            </a:r>
            <a:endParaRPr dirty="0"/>
          </a:p>
          <a:p>
            <a:pPr lvl="0">
              <a:defRPr/>
            </a:pPr>
            <a:r>
              <a:rPr lang="en-US" sz="1500" dirty="0"/>
              <a:t>   8. Send the PDF-invoice</a:t>
            </a:r>
            <a:endParaRPr dirty="0"/>
          </a:p>
          <a:p>
            <a:pPr lvl="0">
              <a:defRPr/>
            </a:pPr>
            <a:r>
              <a:rPr lang="nl-BE" sz="1500" dirty="0"/>
              <a:t>   9. Invoice delivery</a:t>
            </a:r>
            <a:endParaRPr dirty="0"/>
          </a:p>
          <a:p>
            <a:pPr lvl="0">
              <a:defRPr/>
            </a:pPr>
            <a:r>
              <a:rPr lang="en-US" sz="1500" dirty="0"/>
              <a:t>   10. Mandatory content requirements for PDF e-invoice</a:t>
            </a:r>
            <a:endParaRPr dirty="0"/>
          </a:p>
          <a:p>
            <a:pPr lvl="0">
              <a:defRPr/>
            </a:pPr>
            <a:r>
              <a:rPr lang="en-US" sz="1500" dirty="0"/>
              <a:t>   11. Invoice validation and rejections</a:t>
            </a:r>
            <a:endParaRPr dirty="0"/>
          </a:p>
          <a:p>
            <a:pPr lvl="0">
              <a:defRPr/>
            </a:pPr>
            <a:r>
              <a:rPr lang="nl-BE" sz="1500" dirty="0"/>
              <a:t>   12. Invoice monitoring</a:t>
            </a:r>
            <a:endParaRPr dirty="0"/>
          </a:p>
          <a:p>
            <a:pPr lvl="0">
              <a:defRPr/>
            </a:pPr>
            <a:r>
              <a:rPr lang="fr-FR" sz="1500" dirty="0"/>
              <a:t>   13. VINCI Energies email </a:t>
            </a:r>
            <a:r>
              <a:rPr lang="fr-FR" sz="1500" dirty="0" err="1"/>
              <a:t>addresses</a:t>
            </a:r>
            <a:r>
              <a:rPr lang="fr-FR" sz="1500" dirty="0"/>
              <a:t> </a:t>
            </a:r>
            <a:endParaRPr dirty="0"/>
          </a:p>
          <a:p>
            <a:pPr lvl="0">
              <a:lnSpc>
                <a:spcPct val="150000"/>
              </a:lnSpc>
              <a:defRPr/>
            </a:pPr>
            <a:r>
              <a:rPr lang="en-US" sz="1500" dirty="0">
                <a:solidFill>
                  <a:srgbClr val="00A8D1"/>
                </a:solidFill>
              </a:rPr>
              <a:t>Track your invoice status</a:t>
            </a:r>
            <a:endParaRPr lang="nl-BE" sz="1500" dirty="0">
              <a:solidFill>
                <a:srgbClr val="00A8D1"/>
              </a:solidFill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2066355A-084C-D24E-9AD2-7E4FC41EA627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2136297" y="1844492"/>
            <a:ext cx="9439735" cy="3909432"/>
          </a:xfrm>
        </p:spPr>
        <p:txBody>
          <a:bodyPr>
            <a:normAutofit/>
          </a:bodyPr>
          <a:lstStyle/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 b="1"/>
              <a:t>Create your account</a:t>
            </a:r>
            <a:r>
              <a:rPr lang="en-GB"/>
              <a:t> on </a:t>
            </a:r>
            <a:r>
              <a:rPr lang="en-GB" u="sng">
                <a:hlinkClick r:id="rId2" tooltip="https://portal.basware.com/open/PDFemailVinciEnergiesBelgium"/>
              </a:rPr>
              <a:t>https://portal.basware.com/open/PDFemailVinciEnergiesBelgium</a:t>
            </a:r>
            <a:endParaRPr lang="en-GB"/>
          </a:p>
          <a:p>
            <a:pPr>
              <a:defRPr/>
            </a:pPr>
            <a:r>
              <a:rPr lang="en-GB"/>
              <a:t>	Already using Basware with other partners ? You can re-use your account !</a:t>
            </a:r>
            <a:endParaRPr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 b="1"/>
              <a:t>Send invoices </a:t>
            </a:r>
            <a:r>
              <a:rPr lang="en-GB"/>
              <a:t>by email to dedicated address</a:t>
            </a:r>
            <a:endParaRPr/>
          </a:p>
          <a:p>
            <a:pPr>
              <a:defRPr/>
            </a:pPr>
            <a:r>
              <a:rPr lang="en-GB"/>
              <a:t>	Using Outlook or directly your accounting system</a:t>
            </a:r>
            <a:endParaRPr/>
          </a:p>
          <a:p>
            <a:pPr>
              <a:defRPr/>
            </a:pPr>
            <a:r>
              <a:rPr lang="en-GB"/>
              <a:t> </a:t>
            </a:r>
            <a:endParaRPr/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 b="1"/>
              <a:t>Track you invoices </a:t>
            </a:r>
            <a:r>
              <a:rPr lang="en-GB"/>
              <a:t>via the Basware portal</a:t>
            </a:r>
            <a:endParaRPr/>
          </a:p>
          <a:p>
            <a:pPr>
              <a:defRPr/>
            </a:pPr>
            <a:r>
              <a:rPr lang="en-GB"/>
              <a:t>	Follow the treatment status in live</a:t>
            </a:r>
            <a:endParaRPr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  <p:sp>
        <p:nvSpPr>
          <p:cNvPr id="5" name="Titre 3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Send invoices in e-PDF to VINCI Energies</a:t>
            </a:r>
            <a:br>
              <a:rPr lang="en-GB"/>
            </a:br>
            <a:r>
              <a:rPr lang="en-GB"/>
              <a:t>How to proceed ?</a:t>
            </a:r>
            <a:endParaRPr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2066355A-084C-D24E-9AD2-7E4FC41EA627}" type="slidenum">
              <a:rPr lang="en-US"/>
              <a:t>11</a:t>
            </a:fld>
            <a:endParaRPr lang="en-US"/>
          </a:p>
        </p:txBody>
      </p:sp>
      <p:pic>
        <p:nvPicPr>
          <p:cNvPr id="7" name="Graphique 6" descr="Recherches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4893" y="4818509"/>
            <a:ext cx="914400" cy="914400"/>
          </a:xfrm>
          <a:prstGeom prst="rect">
            <a:avLst/>
          </a:prstGeom>
        </p:spPr>
      </p:pic>
      <p:pic>
        <p:nvPicPr>
          <p:cNvPr id="8" name="Graphique 10" descr="Courrier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94893" y="3507244"/>
            <a:ext cx="914400" cy="914400"/>
          </a:xfrm>
          <a:prstGeom prst="rect">
            <a:avLst/>
          </a:prstGeom>
        </p:spPr>
      </p:pic>
      <p:pic>
        <p:nvPicPr>
          <p:cNvPr id="9" name="Graphique 12" descr="Internet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97490" y="2177055"/>
            <a:ext cx="1066275" cy="1066275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372833" y="284573"/>
            <a:ext cx="1277106" cy="219455"/>
          </a:xfrm>
          <a:prstGeom prst="rect">
            <a:avLst/>
          </a:prstGeom>
        </p:spPr>
      </p:pic>
      <p:pic>
        <p:nvPicPr>
          <p:cNvPr id="11" name="Image 18" descr="vinci png.png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552140" y="96367"/>
            <a:ext cx="1639860" cy="696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609601" y="2071421"/>
            <a:ext cx="4367001" cy="3608313"/>
          </a:xfrm>
        </p:spPr>
        <p:txBody>
          <a:bodyPr/>
          <a:lstStyle/>
          <a:p>
            <a:pPr marL="457200" indent="-457200">
              <a:buAutoNum type="arabicPeriod"/>
              <a:defRPr/>
            </a:pPr>
            <a:r>
              <a:rPr lang="en-GB" b="1"/>
              <a:t>Choose login &amp; password</a:t>
            </a:r>
            <a:endParaRPr/>
          </a:p>
          <a:p>
            <a:pPr marL="457200" indent="-457200">
              <a:buAutoNum type="arabicPeriod"/>
              <a:defRPr/>
            </a:pPr>
            <a:endParaRPr lang="en-GB" b="1"/>
          </a:p>
          <a:p>
            <a:pPr marL="457200" indent="-457200">
              <a:buAutoNum type="arabicPeriod"/>
              <a:defRPr/>
            </a:pPr>
            <a:r>
              <a:rPr lang="en-GB" b="1"/>
              <a:t>Confirm your account</a:t>
            </a:r>
            <a:endParaRPr/>
          </a:p>
          <a:p>
            <a:pPr marL="457200" indent="-457200">
              <a:buAutoNum type="arabicPeriod"/>
              <a:defRPr/>
            </a:pPr>
            <a:endParaRPr lang="en-GB" b="1"/>
          </a:p>
          <a:p>
            <a:pPr marL="457200" indent="-457200">
              <a:buAutoNum type="arabicPeriod"/>
              <a:defRPr/>
            </a:pPr>
            <a:r>
              <a:rPr lang="en-GB" b="1"/>
              <a:t>Fill in your company info</a:t>
            </a:r>
            <a:endParaRPr/>
          </a:p>
          <a:p>
            <a:pPr marL="457200" indent="-457200">
              <a:buAutoNum type="arabicPeriod"/>
              <a:defRPr/>
            </a:pPr>
            <a:endParaRPr lang="en-GB" b="1"/>
          </a:p>
          <a:p>
            <a:pPr marL="457200" indent="-457200">
              <a:buAutoNum type="arabicPeriod"/>
              <a:defRPr/>
            </a:pPr>
            <a:r>
              <a:rPr lang="en-GB" b="1"/>
              <a:t>List email addresses allowed to send ePDF invoices</a:t>
            </a:r>
            <a:endParaRPr/>
          </a:p>
          <a:p>
            <a:pPr marL="457200" indent="-457200">
              <a:buAutoNum type="arabicPeriod"/>
              <a:defRPr/>
            </a:pPr>
            <a:endParaRPr lang="en-GB" b="1"/>
          </a:p>
          <a:p>
            <a:pPr marL="457200" indent="-457200">
              <a:buAutoNum type="arabicPeriod"/>
              <a:defRPr/>
            </a:pPr>
            <a:r>
              <a:rPr lang="en-GB" b="1"/>
              <a:t>Validate email addresses</a:t>
            </a:r>
            <a:endParaRPr/>
          </a:p>
          <a:p>
            <a:pPr>
              <a:defRPr/>
            </a:pPr>
            <a:endParaRPr lang="en-GB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2066355A-084C-D24E-9AD2-7E4FC41EA627}" type="slidenum">
              <a:rPr lang="en-US"/>
              <a:t>12</a:t>
            </a:fld>
            <a:endParaRPr lang="en-US"/>
          </a:p>
        </p:txBody>
      </p:sp>
      <p:sp>
        <p:nvSpPr>
          <p:cNvPr id="6" name="Titre 3"/>
          <p:cNvSpPr>
            <a:spLocks noGrp="1"/>
          </p:cNvSpPr>
          <p:nvPr>
            <p:ph type="ctrTitle"/>
          </p:nvPr>
        </p:nvSpPr>
        <p:spPr bwMode="auto">
          <a:xfrm>
            <a:off x="609600" y="530856"/>
            <a:ext cx="10966431" cy="636156"/>
          </a:xfrm>
        </p:spPr>
        <p:txBody>
          <a:bodyPr/>
          <a:lstStyle/>
          <a:p>
            <a:pPr>
              <a:defRPr/>
            </a:pPr>
            <a:r>
              <a:rPr lang="en-GB"/>
              <a:t>	   Create your account</a:t>
            </a:r>
            <a:endParaRPr/>
          </a:p>
        </p:txBody>
      </p:sp>
      <p:pic>
        <p:nvPicPr>
          <p:cNvPr id="7" name="Graphique 10" descr="Internet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0914" y="250853"/>
            <a:ext cx="1221305" cy="1221305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372833" y="284573"/>
            <a:ext cx="1277106" cy="219455"/>
          </a:xfrm>
          <a:prstGeom prst="rect">
            <a:avLst/>
          </a:prstGeom>
        </p:spPr>
      </p:pic>
      <p:pic>
        <p:nvPicPr>
          <p:cNvPr id="9" name="Image 12" descr="vinci png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552140" y="96367"/>
            <a:ext cx="1639860" cy="696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609601" y="1770303"/>
            <a:ext cx="5006272" cy="390943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  <a:defRPr/>
            </a:pPr>
            <a:r>
              <a:rPr lang="en-GB" b="1"/>
              <a:t>Create</a:t>
            </a:r>
            <a:r>
              <a:rPr lang="en-GB"/>
              <a:t> invoice in PDF format</a:t>
            </a:r>
            <a:endParaRPr/>
          </a:p>
          <a:p>
            <a:pPr marL="457200" indent="-457200">
              <a:buAutoNum type="arabicPeriod"/>
              <a:defRPr/>
            </a:pPr>
            <a:endParaRPr lang="en-GB"/>
          </a:p>
          <a:p>
            <a:pPr marL="457200" indent="-457200">
              <a:buAutoNum type="arabicPeriod"/>
              <a:defRPr/>
            </a:pPr>
            <a:r>
              <a:rPr lang="en-GB" b="1"/>
              <a:t>Use</a:t>
            </a:r>
            <a:r>
              <a:rPr lang="en-GB"/>
              <a:t> your messaging software to create a new email</a:t>
            </a:r>
            <a:endParaRPr/>
          </a:p>
          <a:p>
            <a:pPr marL="457200" indent="-457200">
              <a:buAutoNum type="arabicPeriod"/>
              <a:defRPr/>
            </a:pPr>
            <a:endParaRPr lang="en-GB"/>
          </a:p>
          <a:p>
            <a:pPr marL="457200" indent="-457200">
              <a:buAutoNum type="arabicPeriod"/>
              <a:defRPr/>
            </a:pPr>
            <a:r>
              <a:rPr lang="en-GB" b="1"/>
              <a:t>Attach </a:t>
            </a:r>
            <a:r>
              <a:rPr lang="en-GB"/>
              <a:t>the PDF invoice to your email</a:t>
            </a:r>
            <a:endParaRPr/>
          </a:p>
          <a:p>
            <a:pPr>
              <a:defRPr/>
            </a:pPr>
            <a:r>
              <a:rPr lang="en-GB" i="1"/>
              <a:t>Want to add attachments to your invoice ? Simply add them to your email !</a:t>
            </a:r>
            <a:endParaRPr/>
          </a:p>
          <a:p>
            <a:pPr>
              <a:defRPr/>
            </a:pPr>
            <a:endParaRPr lang="en-GB"/>
          </a:p>
          <a:p>
            <a:pPr marL="457200" indent="-457200">
              <a:buFont typeface="+mj-lt"/>
              <a:buAutoNum type="arabicPeriod" startAt="4"/>
              <a:defRPr/>
            </a:pPr>
            <a:r>
              <a:rPr lang="en-GB" b="1"/>
              <a:t>Send</a:t>
            </a:r>
            <a:r>
              <a:rPr lang="en-GB"/>
              <a:t> the email to the </a:t>
            </a:r>
            <a:r>
              <a:rPr lang="en-GB" i="1">
                <a:solidFill>
                  <a:schemeClr val="tx2"/>
                </a:solidFill>
              </a:rPr>
              <a:t>@email.basware.com</a:t>
            </a:r>
            <a:r>
              <a:rPr lang="en-GB"/>
              <a:t> address of the company you want to invoice</a:t>
            </a:r>
            <a:endParaRPr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  <p:sp>
        <p:nvSpPr>
          <p:cNvPr id="5" name="Titre 3"/>
          <p:cNvSpPr>
            <a:spLocks noGrp="1"/>
          </p:cNvSpPr>
          <p:nvPr>
            <p:ph type="ctrTitle"/>
          </p:nvPr>
        </p:nvSpPr>
        <p:spPr bwMode="auto">
          <a:xfrm>
            <a:off x="609600" y="530856"/>
            <a:ext cx="10966431" cy="636156"/>
          </a:xfrm>
        </p:spPr>
        <p:txBody>
          <a:bodyPr/>
          <a:lstStyle/>
          <a:p>
            <a:pPr>
              <a:defRPr/>
            </a:pPr>
            <a:r>
              <a:rPr lang="en-GB"/>
              <a:t>	   Send your first e-PDF invoiCes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2066355A-084C-D24E-9AD2-7E4FC41EA627}" type="slidenum">
              <a:rPr lang="en-US"/>
              <a:t>13</a:t>
            </a:fld>
            <a:endParaRPr lang="en-US"/>
          </a:p>
        </p:txBody>
      </p:sp>
      <p:pic>
        <p:nvPicPr>
          <p:cNvPr id="7" name="Graphique 5" descr="Courrier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7856" y="344258"/>
            <a:ext cx="914400" cy="91440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372833" y="284573"/>
            <a:ext cx="1277106" cy="219455"/>
          </a:xfrm>
          <a:prstGeom prst="rect">
            <a:avLst/>
          </a:prstGeom>
        </p:spPr>
      </p:pic>
      <p:pic>
        <p:nvPicPr>
          <p:cNvPr id="9" name="Image 7" descr="vinci png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552140" y="96367"/>
            <a:ext cx="1639860" cy="696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609601" y="2069431"/>
            <a:ext cx="5006272" cy="361030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  <a:defRPr/>
            </a:pPr>
            <a:r>
              <a:rPr lang="en-GB" b="1"/>
              <a:t>Connect</a:t>
            </a:r>
            <a:r>
              <a:rPr lang="en-GB"/>
              <a:t> to Basware portal</a:t>
            </a:r>
            <a:endParaRPr/>
          </a:p>
          <a:p>
            <a:pPr marL="457200" indent="-457200">
              <a:buAutoNum type="arabicPeriod"/>
              <a:defRPr/>
            </a:pPr>
            <a:endParaRPr lang="en-GB"/>
          </a:p>
          <a:p>
            <a:pPr marL="457200" indent="-457200">
              <a:buAutoNum type="arabicPeriod"/>
              <a:defRPr/>
            </a:pPr>
            <a:r>
              <a:rPr lang="en-GB" b="1"/>
              <a:t>Search</a:t>
            </a:r>
            <a:r>
              <a:rPr lang="en-GB"/>
              <a:t> for a specific invoice or partner</a:t>
            </a:r>
            <a:endParaRPr/>
          </a:p>
          <a:p>
            <a:pPr marL="457200" indent="-457200">
              <a:buAutoNum type="arabicPeriod"/>
              <a:defRPr/>
            </a:pPr>
            <a:endParaRPr lang="en-GB"/>
          </a:p>
          <a:p>
            <a:pPr marL="457200" indent="-457200">
              <a:buAutoNum type="arabicPeriod"/>
              <a:defRPr/>
            </a:pPr>
            <a:r>
              <a:rPr lang="en-GB" b="1"/>
              <a:t>Display</a:t>
            </a:r>
            <a:r>
              <a:rPr lang="en-GB"/>
              <a:t> details of the invoice</a:t>
            </a:r>
            <a:endParaRPr lang="en-GB" i="1"/>
          </a:p>
          <a:p>
            <a:pPr>
              <a:defRPr/>
            </a:pPr>
            <a:endParaRPr lang="en-GB"/>
          </a:p>
          <a:p>
            <a:pPr marL="457200" indent="-457200">
              <a:buFont typeface="+mj-lt"/>
              <a:buAutoNum type="arabicPeriod" startAt="4"/>
              <a:defRPr/>
            </a:pPr>
            <a:r>
              <a:rPr lang="en-GB" b="1"/>
              <a:t>Check</a:t>
            </a:r>
            <a:r>
              <a:rPr lang="en-GB"/>
              <a:t> what is the status of your invoice</a:t>
            </a:r>
            <a:endParaRPr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  <p:sp>
        <p:nvSpPr>
          <p:cNvPr id="5" name="Titre 3"/>
          <p:cNvSpPr>
            <a:spLocks noGrp="1"/>
          </p:cNvSpPr>
          <p:nvPr>
            <p:ph type="ctrTitle"/>
          </p:nvPr>
        </p:nvSpPr>
        <p:spPr bwMode="auto">
          <a:xfrm>
            <a:off x="609600" y="530856"/>
            <a:ext cx="10966431" cy="636156"/>
          </a:xfrm>
        </p:spPr>
        <p:txBody>
          <a:bodyPr/>
          <a:lstStyle/>
          <a:p>
            <a:pPr>
              <a:defRPr/>
            </a:pPr>
            <a:r>
              <a:rPr lang="en-GB"/>
              <a:t>	   Track your invoices status</a:t>
            </a:r>
            <a:endParaRPr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2066355A-084C-D24E-9AD2-7E4FC41EA627}" type="slidenum">
              <a:rPr lang="en-US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72833" y="284573"/>
            <a:ext cx="1277106" cy="219455"/>
          </a:xfrm>
          <a:prstGeom prst="rect">
            <a:avLst/>
          </a:prstGeom>
        </p:spPr>
      </p:pic>
      <p:pic>
        <p:nvPicPr>
          <p:cNvPr id="8" name="Image 7" descr="vinci png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52140" y="96367"/>
            <a:ext cx="1639860" cy="696177"/>
          </a:xfrm>
          <a:prstGeom prst="rect">
            <a:avLst/>
          </a:prstGeom>
        </p:spPr>
      </p:pic>
      <p:pic>
        <p:nvPicPr>
          <p:cNvPr id="9" name="Espace réservé du contenu 9"/>
          <p:cNvPicPr>
            <a:picLocks noGrp="1" noChangeAspect="1"/>
          </p:cNvPicPr>
          <p:nvPr>
            <p:ph sz="half" idx="15"/>
          </p:nvPr>
        </p:nvPicPr>
        <p:blipFill>
          <a:blip r:embed="rId4"/>
          <a:stretch/>
        </p:blipFill>
        <p:spPr bwMode="auto">
          <a:xfrm>
            <a:off x="6157770" y="1157479"/>
            <a:ext cx="4654482" cy="4848036"/>
          </a:xfrm>
          <a:prstGeom prst="rect">
            <a:avLst/>
          </a:prstGeom>
        </p:spPr>
      </p:pic>
      <p:pic>
        <p:nvPicPr>
          <p:cNvPr id="10" name="Graphique 10" descr="Recherches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44040" y="394300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66355A-084C-D24E-9AD2-7E4FC41EA627}" type="slidenum">
              <a:rPr lang="en-US" sz="900" b="1" i="0" u="none" strike="noStrike" cap="none" spc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Vinci Sans"/>
                <a:cs typeface="Vinci Sans"/>
              </a:rPr>
              <a:t>15</a:t>
            </a:fld>
            <a:endParaRPr lang="en-US" sz="900" b="1" i="0" u="none" strike="noStrike" cap="none" spc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latin typeface="Arial"/>
              <a:ea typeface="Vinci Sans"/>
              <a:cs typeface="Vinci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5096" y="-37730"/>
            <a:ext cx="12191999" cy="68573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542652" y="279561"/>
            <a:ext cx="57918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b="0" i="0" u="none" strike="noStrike" cap="none" spc="0">
                <a:ln w="0">
                  <a:solidFill>
                    <a:srgbClr val="44546A"/>
                  </a:solidFill>
                </a:ln>
                <a:solidFill>
                  <a:srgbClr val="CCE803"/>
                </a:solidFill>
                <a:latin typeface="Vinci Sans Black"/>
                <a:ea typeface="Vinci Sans"/>
                <a:cs typeface="Vinci Sans"/>
              </a:rPr>
              <a:t>Thank you            for your attention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3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12022138" y="6400800"/>
            <a:ext cx="169862" cy="2762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sz="12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Vinci Sans"/>
              </a:rPr>
              <a:t>2</a:t>
            </a:fld>
            <a:endParaRPr lang="en-GB" sz="1200" b="0" i="0" u="none" strike="noStrike" cap="none" spc="0">
              <a:ln>
                <a:noFill/>
              </a:ln>
              <a:solidFill>
                <a:srgbClr val="FFFFFF"/>
              </a:solidFill>
              <a:latin typeface="Vinci Sans"/>
            </a:endParaRPr>
          </a:p>
        </p:txBody>
      </p:sp>
      <p:sp>
        <p:nvSpPr>
          <p:cNvPr id="5" name="ZoneTexte 3"/>
          <p:cNvSpPr txBox="1"/>
          <p:nvPr/>
        </p:nvSpPr>
        <p:spPr bwMode="auto">
          <a:xfrm>
            <a:off x="1473200" y="2798304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 spc="0">
              <a:ln>
                <a:noFill/>
              </a:ln>
              <a:solidFill>
                <a:srgbClr val="000000"/>
              </a:solidFill>
              <a:latin typeface="Vinci Sans"/>
            </a:endParaRPr>
          </a:p>
        </p:txBody>
      </p:sp>
      <p:sp>
        <p:nvSpPr>
          <p:cNvPr id="6" name="Espace réservé du texte 9"/>
          <p:cNvSpPr txBox="1"/>
          <p:nvPr/>
        </p:nvSpPr>
        <p:spPr bwMode="auto">
          <a:xfrm>
            <a:off x="1012091" y="1947688"/>
            <a:ext cx="4228903" cy="4109375"/>
          </a:xfrm>
          <a:prstGeom prst="rect">
            <a:avLst/>
          </a:prstGeom>
          <a:noFill/>
          <a:ln w="12700">
            <a:miter lim="400000"/>
          </a:ln>
        </p:spPr>
        <p:txBody>
          <a:bodyPr lIns="45719" rIns="45719" anchor="ctr"/>
          <a:lstStyle>
            <a:lvl1pPr marL="228600" marR="0" indent="-228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23900" marR="0" indent="-2667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34439" marR="0" indent="-320039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727199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1844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6416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0988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5560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0132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800">
                <a:solidFill>
                  <a:srgbClr val="535353"/>
                </a:solidFill>
                <a:latin typeface="Vinci Sans"/>
              </a:rPr>
              <a:t>Strategy of VINCI Energies Belgium</a:t>
            </a:r>
            <a:endParaRPr/>
          </a:p>
          <a:p>
            <a:pPr marL="0" indent="0">
              <a:buNone/>
              <a:defRPr/>
            </a:pPr>
            <a:endParaRPr lang="en-US" sz="1800">
              <a:solidFill>
                <a:srgbClr val="535353"/>
              </a:solidFill>
              <a:latin typeface="Vinci Sans"/>
            </a:endParaRPr>
          </a:p>
          <a:p>
            <a:pPr marL="0" indent="0">
              <a:buNone/>
              <a:defRPr/>
            </a:pPr>
            <a:r>
              <a:rPr lang="en-US" sz="1800">
                <a:solidFill>
                  <a:srgbClr val="535353"/>
                </a:solidFill>
                <a:latin typeface="Vinci Sans"/>
              </a:rPr>
              <a:t>Introduction Perimeter Buildings &amp; Facilities</a:t>
            </a:r>
            <a:endParaRPr/>
          </a:p>
          <a:p>
            <a:pPr marL="0" indent="0">
              <a:buNone/>
              <a:defRPr/>
            </a:pPr>
            <a:endParaRPr lang="en-US" sz="1800">
              <a:solidFill>
                <a:srgbClr val="535353"/>
              </a:solidFill>
              <a:latin typeface="Vinci Sans"/>
            </a:endParaRPr>
          </a:p>
          <a:p>
            <a:pPr marL="0" indent="0">
              <a:buNone/>
              <a:defRPr/>
            </a:pPr>
            <a:endParaRPr lang="en-US" sz="1800">
              <a:solidFill>
                <a:srgbClr val="535353"/>
              </a:solidFill>
              <a:latin typeface="Vinci Sans"/>
            </a:endParaRPr>
          </a:p>
          <a:p>
            <a:pPr marL="0" indent="0">
              <a:buNone/>
              <a:defRPr/>
            </a:pPr>
            <a:r>
              <a:rPr lang="en-US" sz="1800">
                <a:solidFill>
                  <a:srgbClr val="535353"/>
                </a:solidFill>
                <a:latin typeface="Vinci Sans"/>
              </a:rPr>
              <a:t>Organization of the Purchasing Department</a:t>
            </a:r>
            <a:endParaRPr/>
          </a:p>
          <a:p>
            <a:pPr marL="0" indent="0">
              <a:buNone/>
              <a:defRPr/>
            </a:pPr>
            <a:endParaRPr lang="en-US" sz="1800">
              <a:solidFill>
                <a:srgbClr val="535353"/>
              </a:solidFill>
              <a:latin typeface="Vinci Sans"/>
            </a:endParaRPr>
          </a:p>
          <a:p>
            <a:pPr marL="0" indent="0">
              <a:buNone/>
              <a:defRPr/>
            </a:pPr>
            <a:endParaRPr lang="en-US" sz="1800">
              <a:solidFill>
                <a:srgbClr val="535353"/>
              </a:solidFill>
              <a:latin typeface="Vinci Sans"/>
            </a:endParaRPr>
          </a:p>
          <a:p>
            <a:pPr marL="0" indent="0">
              <a:buNone/>
              <a:defRPr/>
            </a:pPr>
            <a:r>
              <a:rPr lang="en-US" sz="1800">
                <a:solidFill>
                  <a:srgbClr val="535353"/>
                </a:solidFill>
                <a:latin typeface="Vinci Sans"/>
              </a:rPr>
              <a:t>Digitalization of invoices : how to proceed</a:t>
            </a:r>
            <a:endParaRPr/>
          </a:p>
        </p:txBody>
      </p:sp>
      <p:sp>
        <p:nvSpPr>
          <p:cNvPr id="7" name="Ligne"/>
          <p:cNvSpPr/>
          <p:nvPr/>
        </p:nvSpPr>
        <p:spPr bwMode="auto">
          <a:xfrm>
            <a:off x="9253057" y="1348369"/>
            <a:ext cx="478360" cy="0"/>
          </a:xfrm>
          <a:prstGeom prst="line">
            <a:avLst/>
          </a:prstGeom>
          <a:ln w="9525">
            <a:solidFill>
              <a:srgbClr val="535353"/>
            </a:solidFill>
            <a:miter/>
          </a:ln>
        </p:spPr>
        <p:txBody>
          <a:bodyPr lIns="45719" rIns="45719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sysClr val="windowText" lastClr="000000"/>
              </a:solidFill>
              <a:latin typeface="Vinci Sans"/>
            </a:endParaRPr>
          </a:p>
        </p:txBody>
      </p:sp>
      <p:sp>
        <p:nvSpPr>
          <p:cNvPr id="8" name="Titre 6"/>
          <p:cNvSpPr txBox="1"/>
          <p:nvPr/>
        </p:nvSpPr>
        <p:spPr bwMode="auto">
          <a:xfrm>
            <a:off x="0" y="328655"/>
            <a:ext cx="6305974" cy="944563"/>
          </a:xfrm>
          <a:prstGeom prst="rect">
            <a:avLst/>
          </a:prstGeom>
          <a:noFill/>
          <a:ln w="12700">
            <a:miter lim="400000"/>
          </a:ln>
          <a:effectLst/>
        </p:spPr>
        <p:txBody>
          <a:bodyPr lIns="0" tIns="0" rIns="0" bIns="0" anchor="b">
            <a:noAutofit/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000" marR="0" lvl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>
                <a:solidFill>
                  <a:srgbClr val="FFFFFF"/>
                </a:solidFill>
              </a:defRPr>
            </a:pPr>
            <a:r>
              <a:rPr lang="en-GB" sz="3600" b="0" cap="none">
                <a:solidFill>
                  <a:srgbClr val="535353"/>
                </a:solidFill>
                <a:latin typeface="Vinci Sans"/>
              </a:rPr>
              <a:t>AGENDA</a:t>
            </a:r>
            <a:endParaRPr/>
          </a:p>
        </p:txBody>
      </p:sp>
      <p:sp>
        <p:nvSpPr>
          <p:cNvPr id="9" name="Espace réservé du texte 9"/>
          <p:cNvSpPr txBox="1"/>
          <p:nvPr/>
        </p:nvSpPr>
        <p:spPr bwMode="auto">
          <a:xfrm>
            <a:off x="9504140" y="2982968"/>
            <a:ext cx="2413749" cy="3321012"/>
          </a:xfrm>
          <a:prstGeom prst="rect">
            <a:avLst/>
          </a:prstGeom>
          <a:noFill/>
          <a:ln w="12700">
            <a:miter lim="400000"/>
          </a:ln>
        </p:spPr>
        <p:txBody>
          <a:bodyPr lIns="45719" rIns="45719" anchor="ctr"/>
          <a:lstStyle>
            <a:lvl1pPr marL="228600" marR="0" indent="-228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23900" marR="0" indent="-2667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34439" marR="0" indent="-320039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727199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1844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6416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0988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5560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0132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None/>
              <a:defRPr/>
            </a:pPr>
            <a:r>
              <a:rPr lang="fr-FR" sz="1600" b="0" i="0" u="none" strike="noStrike" cap="none" spc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Meeting Via Microsoft </a:t>
            </a:r>
            <a:endParaRPr/>
          </a:p>
          <a:p>
            <a:pPr marL="0" marR="0" lvl="0" indent="0" algn="ctr" defTabSz="9144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None/>
              <a:defRPr/>
            </a:pPr>
            <a:r>
              <a:rPr lang="fr-FR" sz="1600" b="0" i="0" u="none" strike="noStrike" cap="none" spc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Teams</a:t>
            </a:r>
            <a:endParaRPr/>
          </a:p>
          <a:p>
            <a:pPr marL="0" marR="0" lvl="0" indent="0" algn="ctr" defTabSz="9144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None/>
              <a:defRPr/>
            </a:pPr>
            <a:endParaRPr lang="fr-FR" sz="1600">
              <a:solidFill>
                <a:srgbClr val="000000">
                  <a:lumMod val="65000"/>
                  <a:lumOff val="35000"/>
                </a:srgbClr>
              </a:solidFill>
              <a:latin typeface="Vinci Sans"/>
            </a:endParaRPr>
          </a:p>
          <a:p>
            <a:pPr marL="0" marR="0" lvl="0" indent="0" algn="ctr" defTabSz="9144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None/>
              <a:defRPr/>
            </a:pPr>
            <a:r>
              <a:rPr lang="fr-FR" sz="1600" b="0" i="0" u="none" strike="noStrike" cap="none" spc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Turn off the voice</a:t>
            </a:r>
          </a:p>
          <a:p>
            <a:pPr marL="0" marR="0" lvl="0" indent="0" algn="ctr" defTabSz="9144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None/>
              <a:defRPr/>
            </a:pPr>
            <a:endParaRPr lang="fr-FR" sz="1600">
              <a:solidFill>
                <a:srgbClr val="000000">
                  <a:lumMod val="65000"/>
                  <a:lumOff val="35000"/>
                </a:srgbClr>
              </a:solidFill>
              <a:latin typeface="Vinci Sans"/>
            </a:endParaRPr>
          </a:p>
          <a:p>
            <a:pPr marL="0" marR="0" lvl="0" indent="0" algn="ctr" defTabSz="9144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None/>
              <a:defRPr/>
            </a:pPr>
            <a:r>
              <a:rPr lang="fr-FR" sz="1600" b="0" i="0" u="none" strike="noStrike" cap="none" spc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Use the Chatbox for any questions (give yr name)</a:t>
            </a:r>
            <a:endParaRPr/>
          </a:p>
          <a:p>
            <a:pPr marL="0" marR="0" lvl="0" indent="0" algn="ctr" defTabSz="9144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None/>
              <a:defRPr/>
            </a:pPr>
            <a:endParaRPr lang="fr-FR" sz="1600">
              <a:solidFill>
                <a:srgbClr val="000000">
                  <a:lumMod val="65000"/>
                  <a:lumOff val="35000"/>
                </a:srgbClr>
              </a:solidFill>
              <a:latin typeface="Vinci Sans"/>
            </a:endParaRPr>
          </a:p>
        </p:txBody>
      </p:sp>
      <p:cxnSp>
        <p:nvCxnSpPr>
          <p:cNvPr id="10" name="Connecteur droit 47"/>
          <p:cNvCxnSpPr>
            <a:cxnSpLocks/>
          </p:cNvCxnSpPr>
          <p:nvPr/>
        </p:nvCxnSpPr>
        <p:spPr bwMode="auto">
          <a:xfrm>
            <a:off x="657311" y="1348369"/>
            <a:ext cx="4598689" cy="0"/>
          </a:xfrm>
          <a:prstGeom prst="line">
            <a:avLst/>
          </a:prstGeom>
          <a:noFill/>
          <a:ln w="952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pic>
        <p:nvPicPr>
          <p:cNvPr id="11" name="Image 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84602" y="-2664"/>
            <a:ext cx="3980694" cy="6858000"/>
          </a:xfrm>
          <a:prstGeom prst="rect">
            <a:avLst/>
          </a:prstGeom>
        </p:spPr>
      </p:pic>
      <p:pic>
        <p:nvPicPr>
          <p:cNvPr id="12" name="Graphique 27" descr="Globe terrestre : Europe et Afrique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7895" y="2458591"/>
            <a:ext cx="720000" cy="720000"/>
          </a:xfrm>
          <a:prstGeom prst="rect">
            <a:avLst/>
          </a:prstGeom>
        </p:spPr>
      </p:pic>
      <p:grpSp>
        <p:nvGrpSpPr>
          <p:cNvPr id="13" name="Groupe 32"/>
          <p:cNvGrpSpPr/>
          <p:nvPr/>
        </p:nvGrpSpPr>
        <p:grpSpPr bwMode="auto">
          <a:xfrm>
            <a:off x="291372" y="5129033"/>
            <a:ext cx="540000" cy="540000"/>
            <a:chOff x="9989672" y="2713950"/>
            <a:chExt cx="882981" cy="882981"/>
          </a:xfrm>
        </p:grpSpPr>
        <p:sp>
          <p:nvSpPr>
            <p:cNvPr id="14" name="Freeform 63"/>
            <p:cNvSpPr>
              <a:spLocks noChangeArrowheads="1"/>
            </p:cNvSpPr>
            <p:nvPr/>
          </p:nvSpPr>
          <p:spPr bwMode="auto">
            <a:xfrm>
              <a:off x="10166352" y="2875156"/>
              <a:ext cx="578123" cy="521186"/>
            </a:xfrm>
            <a:custGeom>
              <a:avLst/>
              <a:gdLst>
                <a:gd name="T0" fmla="*/ 933 w 1166"/>
                <a:gd name="T1" fmla="*/ 817 h 1050"/>
                <a:gd name="T2" fmla="*/ 815 w 1166"/>
                <a:gd name="T3" fmla="*/ 699 h 1050"/>
                <a:gd name="T4" fmla="*/ 933 w 1166"/>
                <a:gd name="T5" fmla="*/ 467 h 1050"/>
                <a:gd name="T6" fmla="*/ 815 w 1166"/>
                <a:gd name="T7" fmla="*/ 582 h 1050"/>
                <a:gd name="T8" fmla="*/ 933 w 1166"/>
                <a:gd name="T9" fmla="*/ 467 h 1050"/>
                <a:gd name="T10" fmla="*/ 583 w 1166"/>
                <a:gd name="T11" fmla="*/ 350 h 1050"/>
                <a:gd name="T12" fmla="*/ 700 w 1166"/>
                <a:gd name="T13" fmla="*/ 467 h 1050"/>
                <a:gd name="T14" fmla="*/ 583 w 1166"/>
                <a:gd name="T15" fmla="*/ 582 h 1050"/>
                <a:gd name="T16" fmla="*/ 700 w 1166"/>
                <a:gd name="T17" fmla="*/ 699 h 1050"/>
                <a:gd name="T18" fmla="*/ 583 w 1166"/>
                <a:gd name="T19" fmla="*/ 817 h 1050"/>
                <a:gd name="T20" fmla="*/ 1050 w 1166"/>
                <a:gd name="T21" fmla="*/ 932 h 1050"/>
                <a:gd name="T22" fmla="*/ 465 w 1166"/>
                <a:gd name="T23" fmla="*/ 232 h 1050"/>
                <a:gd name="T24" fmla="*/ 350 w 1166"/>
                <a:gd name="T25" fmla="*/ 117 h 1050"/>
                <a:gd name="T26" fmla="*/ 465 w 1166"/>
                <a:gd name="T27" fmla="*/ 232 h 1050"/>
                <a:gd name="T28" fmla="*/ 465 w 1166"/>
                <a:gd name="T29" fmla="*/ 350 h 1050"/>
                <a:gd name="T30" fmla="*/ 350 w 1166"/>
                <a:gd name="T31" fmla="*/ 467 h 1050"/>
                <a:gd name="T32" fmla="*/ 465 w 1166"/>
                <a:gd name="T33" fmla="*/ 699 h 1050"/>
                <a:gd name="T34" fmla="*/ 350 w 1166"/>
                <a:gd name="T35" fmla="*/ 582 h 1050"/>
                <a:gd name="T36" fmla="*/ 465 w 1166"/>
                <a:gd name="T37" fmla="*/ 699 h 1050"/>
                <a:gd name="T38" fmla="*/ 465 w 1166"/>
                <a:gd name="T39" fmla="*/ 817 h 1050"/>
                <a:gd name="T40" fmla="*/ 350 w 1166"/>
                <a:gd name="T41" fmla="*/ 932 h 1050"/>
                <a:gd name="T42" fmla="*/ 233 w 1166"/>
                <a:gd name="T43" fmla="*/ 232 h 1050"/>
                <a:gd name="T44" fmla="*/ 115 w 1166"/>
                <a:gd name="T45" fmla="*/ 117 h 1050"/>
                <a:gd name="T46" fmla="*/ 233 w 1166"/>
                <a:gd name="T47" fmla="*/ 232 h 1050"/>
                <a:gd name="T48" fmla="*/ 233 w 1166"/>
                <a:gd name="T49" fmla="*/ 350 h 1050"/>
                <a:gd name="T50" fmla="*/ 115 w 1166"/>
                <a:gd name="T51" fmla="*/ 467 h 1050"/>
                <a:gd name="T52" fmla="*/ 233 w 1166"/>
                <a:gd name="T53" fmla="*/ 699 h 1050"/>
                <a:gd name="T54" fmla="*/ 115 w 1166"/>
                <a:gd name="T55" fmla="*/ 582 h 1050"/>
                <a:gd name="T56" fmla="*/ 233 w 1166"/>
                <a:gd name="T57" fmla="*/ 699 h 1050"/>
                <a:gd name="T58" fmla="*/ 233 w 1166"/>
                <a:gd name="T59" fmla="*/ 817 h 1050"/>
                <a:gd name="T60" fmla="*/ 115 w 1166"/>
                <a:gd name="T61" fmla="*/ 932 h 1050"/>
                <a:gd name="T62" fmla="*/ 1165 w 1166"/>
                <a:gd name="T63" fmla="*/ 232 h 1050"/>
                <a:gd name="T64" fmla="*/ 0 w 1166"/>
                <a:gd name="T65" fmla="*/ 1049 h 1050"/>
                <a:gd name="T66" fmla="*/ 583 w 1166"/>
                <a:gd name="T67" fmla="*/ 0 h 1050"/>
                <a:gd name="T68" fmla="*/ 1165 w 1166"/>
                <a:gd name="T69" fmla="*/ 232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6" h="1050" extrusionOk="0">
                  <a:moveTo>
                    <a:pt x="933" y="699"/>
                  </a:moveTo>
                  <a:lnTo>
                    <a:pt x="933" y="817"/>
                  </a:lnTo>
                  <a:lnTo>
                    <a:pt x="815" y="817"/>
                  </a:lnTo>
                  <a:lnTo>
                    <a:pt x="815" y="699"/>
                  </a:lnTo>
                  <a:lnTo>
                    <a:pt x="933" y="699"/>
                  </a:lnTo>
                  <a:close/>
                  <a:moveTo>
                    <a:pt x="933" y="467"/>
                  </a:moveTo>
                  <a:lnTo>
                    <a:pt x="933" y="582"/>
                  </a:lnTo>
                  <a:lnTo>
                    <a:pt x="815" y="582"/>
                  </a:lnTo>
                  <a:lnTo>
                    <a:pt x="815" y="467"/>
                  </a:lnTo>
                  <a:lnTo>
                    <a:pt x="933" y="467"/>
                  </a:lnTo>
                  <a:close/>
                  <a:moveTo>
                    <a:pt x="1050" y="350"/>
                  </a:moveTo>
                  <a:lnTo>
                    <a:pt x="583" y="350"/>
                  </a:lnTo>
                  <a:lnTo>
                    <a:pt x="583" y="467"/>
                  </a:lnTo>
                  <a:lnTo>
                    <a:pt x="700" y="467"/>
                  </a:lnTo>
                  <a:lnTo>
                    <a:pt x="700" y="582"/>
                  </a:lnTo>
                  <a:lnTo>
                    <a:pt x="583" y="582"/>
                  </a:lnTo>
                  <a:lnTo>
                    <a:pt x="583" y="699"/>
                  </a:lnTo>
                  <a:lnTo>
                    <a:pt x="700" y="699"/>
                  </a:lnTo>
                  <a:lnTo>
                    <a:pt x="700" y="817"/>
                  </a:lnTo>
                  <a:lnTo>
                    <a:pt x="583" y="817"/>
                  </a:lnTo>
                  <a:lnTo>
                    <a:pt x="583" y="932"/>
                  </a:lnTo>
                  <a:lnTo>
                    <a:pt x="1050" y="932"/>
                  </a:lnTo>
                  <a:lnTo>
                    <a:pt x="1050" y="350"/>
                  </a:lnTo>
                  <a:close/>
                  <a:moveTo>
                    <a:pt x="465" y="232"/>
                  </a:moveTo>
                  <a:lnTo>
                    <a:pt x="465" y="117"/>
                  </a:lnTo>
                  <a:lnTo>
                    <a:pt x="350" y="117"/>
                  </a:lnTo>
                  <a:lnTo>
                    <a:pt x="350" y="232"/>
                  </a:lnTo>
                  <a:lnTo>
                    <a:pt x="465" y="232"/>
                  </a:lnTo>
                  <a:close/>
                  <a:moveTo>
                    <a:pt x="465" y="467"/>
                  </a:moveTo>
                  <a:lnTo>
                    <a:pt x="465" y="350"/>
                  </a:lnTo>
                  <a:lnTo>
                    <a:pt x="350" y="350"/>
                  </a:lnTo>
                  <a:lnTo>
                    <a:pt x="350" y="467"/>
                  </a:lnTo>
                  <a:lnTo>
                    <a:pt x="465" y="467"/>
                  </a:lnTo>
                  <a:close/>
                  <a:moveTo>
                    <a:pt x="465" y="699"/>
                  </a:moveTo>
                  <a:lnTo>
                    <a:pt x="465" y="582"/>
                  </a:lnTo>
                  <a:lnTo>
                    <a:pt x="350" y="582"/>
                  </a:lnTo>
                  <a:lnTo>
                    <a:pt x="350" y="699"/>
                  </a:lnTo>
                  <a:lnTo>
                    <a:pt x="465" y="699"/>
                  </a:lnTo>
                  <a:close/>
                  <a:moveTo>
                    <a:pt x="465" y="932"/>
                  </a:moveTo>
                  <a:lnTo>
                    <a:pt x="465" y="817"/>
                  </a:lnTo>
                  <a:lnTo>
                    <a:pt x="350" y="817"/>
                  </a:lnTo>
                  <a:lnTo>
                    <a:pt x="350" y="932"/>
                  </a:lnTo>
                  <a:lnTo>
                    <a:pt x="465" y="932"/>
                  </a:lnTo>
                  <a:close/>
                  <a:moveTo>
                    <a:pt x="233" y="232"/>
                  </a:moveTo>
                  <a:lnTo>
                    <a:pt x="233" y="117"/>
                  </a:lnTo>
                  <a:lnTo>
                    <a:pt x="115" y="117"/>
                  </a:lnTo>
                  <a:lnTo>
                    <a:pt x="115" y="232"/>
                  </a:lnTo>
                  <a:lnTo>
                    <a:pt x="233" y="232"/>
                  </a:lnTo>
                  <a:close/>
                  <a:moveTo>
                    <a:pt x="233" y="467"/>
                  </a:moveTo>
                  <a:lnTo>
                    <a:pt x="233" y="350"/>
                  </a:lnTo>
                  <a:lnTo>
                    <a:pt x="115" y="350"/>
                  </a:lnTo>
                  <a:lnTo>
                    <a:pt x="115" y="467"/>
                  </a:lnTo>
                  <a:lnTo>
                    <a:pt x="233" y="467"/>
                  </a:lnTo>
                  <a:close/>
                  <a:moveTo>
                    <a:pt x="233" y="699"/>
                  </a:moveTo>
                  <a:lnTo>
                    <a:pt x="233" y="582"/>
                  </a:lnTo>
                  <a:lnTo>
                    <a:pt x="115" y="582"/>
                  </a:lnTo>
                  <a:lnTo>
                    <a:pt x="115" y="699"/>
                  </a:lnTo>
                  <a:lnTo>
                    <a:pt x="233" y="699"/>
                  </a:lnTo>
                  <a:close/>
                  <a:moveTo>
                    <a:pt x="233" y="932"/>
                  </a:moveTo>
                  <a:lnTo>
                    <a:pt x="233" y="817"/>
                  </a:lnTo>
                  <a:lnTo>
                    <a:pt x="115" y="817"/>
                  </a:lnTo>
                  <a:lnTo>
                    <a:pt x="115" y="932"/>
                  </a:lnTo>
                  <a:lnTo>
                    <a:pt x="233" y="932"/>
                  </a:lnTo>
                  <a:close/>
                  <a:moveTo>
                    <a:pt x="1165" y="232"/>
                  </a:moveTo>
                  <a:lnTo>
                    <a:pt x="1165" y="1049"/>
                  </a:lnTo>
                  <a:lnTo>
                    <a:pt x="0" y="1049"/>
                  </a:lnTo>
                  <a:lnTo>
                    <a:pt x="0" y="0"/>
                  </a:lnTo>
                  <a:lnTo>
                    <a:pt x="583" y="0"/>
                  </a:lnTo>
                  <a:lnTo>
                    <a:pt x="583" y="232"/>
                  </a:lnTo>
                  <a:lnTo>
                    <a:pt x="1165" y="232"/>
                  </a:lnTo>
                  <a:close/>
                </a:path>
              </a:pathLst>
            </a:cu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5720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/>
                <a:defRPr>
                  <a:solidFill>
                    <a:schemeClr val="tx1"/>
                  </a:solidFill>
                  <a:latin typeface="Arial"/>
                  <a:ea typeface="SimSun"/>
                  <a:cs typeface="SimSun"/>
                </a:defRPr>
              </a:lvl1pPr>
              <a:lvl2pPr marL="742950" indent="-285750" algn="l" defTabSz="45720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/>
                <a:defRPr>
                  <a:solidFill>
                    <a:schemeClr val="tx1"/>
                  </a:solidFill>
                  <a:latin typeface="Arial"/>
                  <a:ea typeface="SimSun"/>
                  <a:cs typeface="SimSun"/>
                </a:defRPr>
              </a:lvl2pPr>
              <a:lvl3pPr marL="1143000" indent="-228600" algn="l" defTabSz="45720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/>
                <a:defRPr>
                  <a:solidFill>
                    <a:schemeClr val="tx1"/>
                  </a:solidFill>
                  <a:latin typeface="Arial"/>
                  <a:ea typeface="SimSun"/>
                  <a:cs typeface="SimSun"/>
                </a:defRPr>
              </a:lvl3pPr>
              <a:lvl4pPr marL="1600200" indent="-228600" algn="l" defTabSz="45720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/>
                <a:defRPr>
                  <a:solidFill>
                    <a:schemeClr val="tx1"/>
                  </a:solidFill>
                  <a:latin typeface="Arial"/>
                  <a:ea typeface="SimSun"/>
                  <a:cs typeface="SimSun"/>
                </a:defRPr>
              </a:lvl4pPr>
              <a:lvl5pPr marL="2057400" indent="-228600" algn="l" defTabSz="45720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/>
                <a:defRPr>
                  <a:solidFill>
                    <a:schemeClr val="tx1"/>
                  </a:solidFill>
                  <a:latin typeface="Arial"/>
                  <a:ea typeface="SimSun"/>
                  <a:cs typeface="SimSun"/>
                </a:defRPr>
              </a:lvl5pPr>
              <a:lvl6pPr marL="2286000" algn="l" defTabSz="457200">
                <a:defRPr>
                  <a:solidFill>
                    <a:schemeClr val="tx1"/>
                  </a:solidFill>
                  <a:latin typeface="Arial"/>
                  <a:ea typeface="SimSun"/>
                  <a:cs typeface="SimSun"/>
                </a:defRPr>
              </a:lvl6pPr>
              <a:lvl7pPr marL="2743200" algn="l" defTabSz="457200">
                <a:defRPr>
                  <a:solidFill>
                    <a:schemeClr val="tx1"/>
                  </a:solidFill>
                  <a:latin typeface="Arial"/>
                  <a:ea typeface="SimSun"/>
                  <a:cs typeface="SimSun"/>
                </a:defRPr>
              </a:lvl7pPr>
              <a:lvl8pPr marL="3200400" algn="l" defTabSz="457200">
                <a:defRPr>
                  <a:solidFill>
                    <a:schemeClr val="tx1"/>
                  </a:solidFill>
                  <a:latin typeface="Arial"/>
                  <a:ea typeface="SimSun"/>
                  <a:cs typeface="SimSun"/>
                </a:defRPr>
              </a:lvl8pPr>
              <a:lvl9pPr marL="3657600" algn="l" defTabSz="457200">
                <a:defRPr>
                  <a:solidFill>
                    <a:schemeClr val="tx1"/>
                  </a:solidFill>
                  <a:latin typeface="Arial"/>
                  <a:ea typeface="SimSun"/>
                  <a:cs typeface="SimSun"/>
                </a:defRPr>
              </a:lvl9pPr>
            </a:lstStyle>
            <a:p>
              <a:pPr marL="0" marR="0" lvl="0" indent="0" algn="l" defTabSz="45720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/>
                <a:buNone/>
                <a:defRPr/>
              </a:pPr>
              <a:endParaRPr lang="en-US" sz="1600" b="0" i="0" u="none" strike="noStrike" cap="none" spc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latin typeface="Vinci Sans Regular"/>
                <a:ea typeface="SimSun"/>
              </a:endParaRPr>
            </a:p>
          </p:txBody>
        </p:sp>
        <p:sp>
          <p:nvSpPr>
            <p:cNvPr id="15" name="Ellipse 35"/>
            <p:cNvSpPr/>
            <p:nvPr/>
          </p:nvSpPr>
          <p:spPr bwMode="auto">
            <a:xfrm>
              <a:off x="9989672" y="2713950"/>
              <a:ext cx="882981" cy="882981"/>
            </a:xfrm>
            <a:prstGeom prst="ellipse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fr-FR" sz="1600" b="0" i="0" u="none" strike="noStrike" cap="none" spc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endParaRPr>
            </a:p>
          </p:txBody>
        </p:sp>
      </p:grpSp>
      <p:grpSp>
        <p:nvGrpSpPr>
          <p:cNvPr id="16" name="Groupe 36"/>
          <p:cNvGrpSpPr/>
          <p:nvPr/>
        </p:nvGrpSpPr>
        <p:grpSpPr bwMode="auto">
          <a:xfrm>
            <a:off x="266917" y="4018812"/>
            <a:ext cx="540000" cy="540000"/>
            <a:chOff x="10063079" y="2672455"/>
            <a:chExt cx="829952" cy="828848"/>
          </a:xfrm>
        </p:grpSpPr>
        <p:grpSp>
          <p:nvGrpSpPr>
            <p:cNvPr id="17" name="Groupe 38"/>
            <p:cNvGrpSpPr/>
            <p:nvPr/>
          </p:nvGrpSpPr>
          <p:grpSpPr bwMode="auto">
            <a:xfrm>
              <a:off x="10063079" y="2819478"/>
              <a:ext cx="828848" cy="551802"/>
              <a:chOff x="4236933" y="2847376"/>
              <a:chExt cx="1382721" cy="920540"/>
            </a:xfrm>
            <a:solidFill>
              <a:srgbClr val="FFFFFF"/>
            </a:solidFill>
          </p:grpSpPr>
          <p:pic>
            <p:nvPicPr>
              <p:cNvPr id="18" name="Graphique 41" descr="Homme"/>
              <p:cNvPicPr>
                <a:picLocks noChangeAspect="1"/>
              </p:cNvPicPr>
              <p:nvPr/>
            </p:nvPicPr>
            <p:blipFill>
              <a:blip r:embed="rId4"/>
              <a:stretch/>
            </p:blipFill>
            <p:spPr bwMode="auto">
              <a:xfrm>
                <a:off x="4705254" y="284737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9" name="Graphique 42" descr="Femme"/>
              <p:cNvPicPr>
                <a:picLocks noChangeAspect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4236933" y="2853517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20" name="Ellipse 40"/>
            <p:cNvSpPr/>
            <p:nvPr/>
          </p:nvSpPr>
          <p:spPr bwMode="auto">
            <a:xfrm>
              <a:off x="10064184" y="2672455"/>
              <a:ext cx="828848" cy="828848"/>
            </a:xfrm>
            <a:prstGeom prst="ellipse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sz="1800" b="0" i="0" u="none" strike="noStrike" cap="none" spc="0">
                  <a:ln>
                    <a:noFill/>
                  </a:ln>
                  <a:solidFill>
                    <a:srgbClr val="FFFFFF"/>
                  </a:solidFill>
                  <a:latin typeface="Vinci Sans"/>
                </a:rPr>
                <a:t> </a:t>
              </a:r>
              <a:endParaRPr/>
            </a:p>
          </p:txBody>
        </p:sp>
      </p:grpSp>
      <p:pic>
        <p:nvPicPr>
          <p:cNvPr id="21" name="Image 2" descr="Une image contenant dessin, horloge&#10;&#10;Description générée automatiquement"/>
          <p:cNvPicPr>
            <a:picLocks noChangeAspect="1"/>
          </p:cNvPicPr>
          <p:nvPr/>
        </p:nvPicPr>
        <p:blipFill>
          <a:blip r:embed="rId6">
            <a:grayscl/>
          </a:blip>
          <a:stretch/>
        </p:blipFill>
        <p:spPr bwMode="auto">
          <a:xfrm>
            <a:off x="10210835" y="1947688"/>
            <a:ext cx="803689" cy="746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VINCI Energies Belgium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/>
          <a:srcRect l="1221" r="13447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itle 2"/>
          <p:cNvSpPr>
            <a:spLocks noGrp="1"/>
          </p:cNvSpPr>
          <p:nvPr>
            <p:ph type="ctrTitle"/>
          </p:nvPr>
        </p:nvSpPr>
        <p:spPr bwMode="auto">
          <a:xfrm>
            <a:off x="171592" y="195751"/>
            <a:ext cx="11365361" cy="909216"/>
          </a:xfrm>
        </p:spPr>
        <p:txBody>
          <a:bodyPr/>
          <a:lstStyle/>
          <a:p>
            <a:pPr>
              <a:defRPr/>
            </a:pPr>
            <a:r>
              <a:rPr lang="en-US"/>
              <a:t>VINCI Energies Belgium</a:t>
            </a:r>
            <a:endParaRPr/>
          </a:p>
        </p:txBody>
      </p:sp>
      <p:sp>
        <p:nvSpPr>
          <p:cNvPr id="6" name="TextBox 3"/>
          <p:cNvSpPr txBox="1"/>
          <p:nvPr/>
        </p:nvSpPr>
        <p:spPr bwMode="auto">
          <a:xfrm>
            <a:off x="4034100" y="1311984"/>
            <a:ext cx="720713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BE" sz="2400" b="1">
                <a:solidFill>
                  <a:schemeClr val="bg1"/>
                </a:solidFill>
              </a:rPr>
              <a:t>160.000 invoices a year</a:t>
            </a:r>
          </a:p>
          <a:p>
            <a:pPr>
              <a:defRPr/>
            </a:pPr>
            <a:endParaRPr lang="nl-BE" sz="2400" b="1">
              <a:solidFill>
                <a:schemeClr val="bg1"/>
              </a:solidFill>
            </a:endParaRPr>
          </a:p>
          <a:p>
            <a:pPr>
              <a:defRPr/>
            </a:pPr>
            <a:r>
              <a:rPr lang="nl-BE" sz="2400" b="1">
                <a:solidFill>
                  <a:schemeClr val="bg1"/>
                </a:solidFill>
              </a:rPr>
              <a:t>Issues</a:t>
            </a:r>
            <a:endParaRPr/>
          </a:p>
          <a:p>
            <a:pPr>
              <a:defRPr/>
            </a:pPr>
            <a:endParaRPr lang="nl-BE" sz="2400" b="1">
              <a:solidFill>
                <a:schemeClr val="bg1"/>
              </a:solidFill>
            </a:endParaRPr>
          </a:p>
          <a:p>
            <a:pPr>
              <a:defRPr/>
            </a:pPr>
            <a:r>
              <a:rPr lang="nl-BE" sz="2400" b="1">
                <a:solidFill>
                  <a:schemeClr val="bg1"/>
                </a:solidFill>
              </a:rPr>
              <a:t>	Some never arrive</a:t>
            </a:r>
          </a:p>
          <a:p>
            <a:pPr>
              <a:defRPr/>
            </a:pPr>
            <a:r>
              <a:rPr lang="nl-BE" sz="2400" b="1">
                <a:solidFill>
                  <a:schemeClr val="bg1"/>
                </a:solidFill>
              </a:rPr>
              <a:t>	Many arrive too late </a:t>
            </a:r>
            <a:endParaRPr/>
          </a:p>
          <a:p>
            <a:pPr>
              <a:defRPr/>
            </a:pPr>
            <a:r>
              <a:rPr lang="nl-BE" sz="2400" b="1">
                <a:solidFill>
                  <a:schemeClr val="bg1"/>
                </a:solidFill>
              </a:rPr>
              <a:t>	Manual errors everywhere in the process</a:t>
            </a:r>
          </a:p>
          <a:p>
            <a:pPr>
              <a:defRPr/>
            </a:pPr>
            <a:r>
              <a:rPr lang="nl-BE" sz="2400" b="1">
                <a:solidFill>
                  <a:schemeClr val="bg1"/>
                </a:solidFill>
              </a:rPr>
              <a:t>	Payment status unknown to our vendors</a:t>
            </a:r>
          </a:p>
          <a:p>
            <a:pPr>
              <a:defRPr/>
            </a:pPr>
            <a:r>
              <a:rPr lang="nl-BE" sz="2400" b="1">
                <a:solidFill>
                  <a:schemeClr val="bg1"/>
                </a:solidFill>
              </a:rPr>
              <a:t>	Delays are linked to issues in the process</a:t>
            </a:r>
          </a:p>
          <a:p>
            <a:pPr>
              <a:defRPr/>
            </a:pPr>
            <a:r>
              <a:rPr lang="nl-BE" sz="2400" b="1">
                <a:solidFill>
                  <a:schemeClr val="bg1"/>
                </a:solidFill>
              </a:rPr>
              <a:t>	Identity fraud</a:t>
            </a:r>
          </a:p>
          <a:p>
            <a:pPr>
              <a:defRPr/>
            </a:pPr>
            <a:endParaRPr lang="nl-BE" sz="2400" b="1">
              <a:solidFill>
                <a:schemeClr val="bg1"/>
              </a:solidFill>
            </a:endParaRPr>
          </a:p>
          <a:p>
            <a:pPr>
              <a:defRPr/>
            </a:pPr>
            <a:endParaRPr lang="nl-BE" sz="2400" b="1">
              <a:solidFill>
                <a:schemeClr val="bg1"/>
              </a:solidFill>
            </a:endParaRPr>
          </a:p>
          <a:p>
            <a:pPr>
              <a:defRPr/>
            </a:pPr>
            <a:r>
              <a:rPr lang="nl-BE" sz="2400" b="1" u="sng">
                <a:solidFill>
                  <a:schemeClr val="bg1"/>
                </a:solidFill>
              </a:rPr>
              <a:t>3 Way match</a:t>
            </a:r>
            <a:endParaRPr/>
          </a:p>
        </p:txBody>
      </p:sp>
      <p:cxnSp>
        <p:nvCxnSpPr>
          <p:cNvPr id="7" name="Straight Connector 5"/>
          <p:cNvCxnSpPr>
            <a:cxnSpLocks/>
          </p:cNvCxnSpPr>
          <p:nvPr/>
        </p:nvCxnSpPr>
        <p:spPr bwMode="auto">
          <a:xfrm>
            <a:off x="4848045" y="2970310"/>
            <a:ext cx="0" cy="19064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26" descr="Une image contenant bâtiment, extérieur, cité, grand&#10;&#10;Description générée automatiquement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3744913" cy="6858000"/>
          </a:xfrm>
          <a:prstGeom prst="rect">
            <a:avLst/>
          </a:prstGeom>
        </p:spPr>
      </p:pic>
      <p:sp>
        <p:nvSpPr>
          <p:cNvPr id="5" name="Titre 6"/>
          <p:cNvSpPr txBox="1"/>
          <p:nvPr/>
        </p:nvSpPr>
        <p:spPr bwMode="auto">
          <a:xfrm>
            <a:off x="3636633" y="462845"/>
            <a:ext cx="7640967" cy="731982"/>
          </a:xfrm>
          <a:prstGeom prst="rect">
            <a:avLst/>
          </a:prstGeom>
          <a:noFill/>
          <a:ln w="12700">
            <a:miter lim="400000"/>
          </a:ln>
          <a:effectLst/>
        </p:spPr>
        <p:txBody>
          <a:bodyPr lIns="0" tIns="0" rIns="0" bIns="0" anchor="b">
            <a:noAutofit/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000" lvl="0">
              <a:lnSpc>
                <a:spcPct val="80000"/>
              </a:lnSpc>
              <a:defRPr sz="3600">
                <a:solidFill>
                  <a:srgbClr val="FFFFFF"/>
                </a:solidFill>
              </a:defRPr>
            </a:pPr>
            <a:r>
              <a:rPr lang="de-DE" sz="3600">
                <a:solidFill>
                  <a:srgbClr val="535353"/>
                </a:solidFill>
                <a:latin typeface="Vinci Sans"/>
                <a:ea typeface="Calibri"/>
                <a:cs typeface="Calibri"/>
              </a:rPr>
              <a:t>For the future</a:t>
            </a:r>
          </a:p>
        </p:txBody>
      </p:sp>
      <p:sp>
        <p:nvSpPr>
          <p:cNvPr id="6" name="Ligne"/>
          <p:cNvSpPr/>
          <p:nvPr/>
        </p:nvSpPr>
        <p:spPr bwMode="auto">
          <a:xfrm>
            <a:off x="4332514" y="1244585"/>
            <a:ext cx="5179130" cy="0"/>
          </a:xfrm>
          <a:prstGeom prst="line">
            <a:avLst/>
          </a:prstGeom>
          <a:ln w="9525">
            <a:solidFill>
              <a:srgbClr val="535353"/>
            </a:solidFill>
            <a:miter/>
          </a:ln>
        </p:spPr>
        <p:txBody>
          <a:bodyPr lIns="45719" rIns="45719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sysClr val="windowText" lastClr="000000"/>
              </a:solidFill>
              <a:latin typeface="Vinci Sans"/>
              <a:ea typeface="Arial"/>
              <a:cs typeface="Arial"/>
            </a:endParaRPr>
          </a:p>
        </p:txBody>
      </p:sp>
      <p:sp>
        <p:nvSpPr>
          <p:cNvPr id="7" name="Freeform 5"/>
          <p:cNvSpPr>
            <a:spLocks noChangeArrowheads="1"/>
          </p:cNvSpPr>
          <p:nvPr/>
        </p:nvSpPr>
        <p:spPr bwMode="auto">
          <a:xfrm>
            <a:off x="8715911" y="677377"/>
            <a:ext cx="401171" cy="401171"/>
          </a:xfrm>
          <a:custGeom>
            <a:avLst/>
            <a:gdLst>
              <a:gd name="T0" fmla="*/ 582 w 1165"/>
              <a:gd name="T1" fmla="*/ 815 h 1166"/>
              <a:gd name="T2" fmla="*/ 784 w 1165"/>
              <a:gd name="T3" fmla="*/ 700 h 1166"/>
              <a:gd name="T4" fmla="*/ 880 w 1165"/>
              <a:gd name="T5" fmla="*/ 700 h 1166"/>
              <a:gd name="T6" fmla="*/ 582 w 1165"/>
              <a:gd name="T7" fmla="*/ 902 h 1166"/>
              <a:gd name="T8" fmla="*/ 284 w 1165"/>
              <a:gd name="T9" fmla="*/ 700 h 1166"/>
              <a:gd name="T10" fmla="*/ 380 w 1165"/>
              <a:gd name="T11" fmla="*/ 700 h 1166"/>
              <a:gd name="T12" fmla="*/ 582 w 1165"/>
              <a:gd name="T13" fmla="*/ 815 h 1166"/>
              <a:gd name="T14" fmla="*/ 582 w 1165"/>
              <a:gd name="T15" fmla="*/ 1050 h 1166"/>
              <a:gd name="T16" fmla="*/ 1049 w 1165"/>
              <a:gd name="T17" fmla="*/ 582 h 1166"/>
              <a:gd name="T18" fmla="*/ 582 w 1165"/>
              <a:gd name="T19" fmla="*/ 115 h 1166"/>
              <a:gd name="T20" fmla="*/ 115 w 1165"/>
              <a:gd name="T21" fmla="*/ 582 h 1166"/>
              <a:gd name="T22" fmla="*/ 582 w 1165"/>
              <a:gd name="T23" fmla="*/ 1050 h 1166"/>
              <a:gd name="T24" fmla="*/ 582 w 1165"/>
              <a:gd name="T25" fmla="*/ 0 h 1166"/>
              <a:gd name="T26" fmla="*/ 1164 w 1165"/>
              <a:gd name="T27" fmla="*/ 582 h 1166"/>
              <a:gd name="T28" fmla="*/ 582 w 1165"/>
              <a:gd name="T29" fmla="*/ 1165 h 1166"/>
              <a:gd name="T30" fmla="*/ 0 w 1165"/>
              <a:gd name="T31" fmla="*/ 582 h 1166"/>
              <a:gd name="T32" fmla="*/ 582 w 1165"/>
              <a:gd name="T33" fmla="*/ 0 h 1166"/>
              <a:gd name="T34" fmla="*/ 290 w 1165"/>
              <a:gd name="T35" fmla="*/ 438 h 1166"/>
              <a:gd name="T36" fmla="*/ 377 w 1165"/>
              <a:gd name="T37" fmla="*/ 350 h 1166"/>
              <a:gd name="T38" fmla="*/ 465 w 1165"/>
              <a:gd name="T39" fmla="*/ 438 h 1166"/>
              <a:gd name="T40" fmla="*/ 377 w 1165"/>
              <a:gd name="T41" fmla="*/ 525 h 1166"/>
              <a:gd name="T42" fmla="*/ 290 w 1165"/>
              <a:gd name="T43" fmla="*/ 438 h 1166"/>
              <a:gd name="T44" fmla="*/ 700 w 1165"/>
              <a:gd name="T45" fmla="*/ 438 h 1166"/>
              <a:gd name="T46" fmla="*/ 787 w 1165"/>
              <a:gd name="T47" fmla="*/ 350 h 1166"/>
              <a:gd name="T48" fmla="*/ 875 w 1165"/>
              <a:gd name="T49" fmla="*/ 438 h 1166"/>
              <a:gd name="T50" fmla="*/ 787 w 1165"/>
              <a:gd name="T51" fmla="*/ 525 h 1166"/>
              <a:gd name="T52" fmla="*/ 700 w 1165"/>
              <a:gd name="T53" fmla="*/ 438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65" h="1166" extrusionOk="0">
                <a:moveTo>
                  <a:pt x="582" y="815"/>
                </a:moveTo>
                <a:cubicBezTo>
                  <a:pt x="670" y="815"/>
                  <a:pt x="743" y="768"/>
                  <a:pt x="784" y="700"/>
                </a:cubicBezTo>
                <a:lnTo>
                  <a:pt x="880" y="700"/>
                </a:lnTo>
                <a:cubicBezTo>
                  <a:pt x="833" y="820"/>
                  <a:pt x="719" y="902"/>
                  <a:pt x="582" y="902"/>
                </a:cubicBezTo>
                <a:cubicBezTo>
                  <a:pt x="445" y="902"/>
                  <a:pt x="331" y="820"/>
                  <a:pt x="284" y="700"/>
                </a:cubicBezTo>
                <a:lnTo>
                  <a:pt x="380" y="700"/>
                </a:lnTo>
                <a:cubicBezTo>
                  <a:pt x="421" y="768"/>
                  <a:pt x="495" y="815"/>
                  <a:pt x="582" y="815"/>
                </a:cubicBezTo>
                <a:close/>
                <a:moveTo>
                  <a:pt x="582" y="1050"/>
                </a:moveTo>
                <a:cubicBezTo>
                  <a:pt x="839" y="1050"/>
                  <a:pt x="1049" y="838"/>
                  <a:pt x="1049" y="582"/>
                </a:cubicBezTo>
                <a:cubicBezTo>
                  <a:pt x="1049" y="325"/>
                  <a:pt x="839" y="115"/>
                  <a:pt x="582" y="115"/>
                </a:cubicBezTo>
                <a:cubicBezTo>
                  <a:pt x="325" y="115"/>
                  <a:pt x="115" y="325"/>
                  <a:pt x="115" y="582"/>
                </a:cubicBezTo>
                <a:cubicBezTo>
                  <a:pt x="115" y="838"/>
                  <a:pt x="325" y="1050"/>
                  <a:pt x="582" y="1050"/>
                </a:cubicBezTo>
                <a:close/>
                <a:moveTo>
                  <a:pt x="582" y="0"/>
                </a:moveTo>
                <a:cubicBezTo>
                  <a:pt x="905" y="0"/>
                  <a:pt x="1164" y="259"/>
                  <a:pt x="1164" y="582"/>
                </a:cubicBezTo>
                <a:cubicBezTo>
                  <a:pt x="1164" y="904"/>
                  <a:pt x="904" y="1165"/>
                  <a:pt x="582" y="1165"/>
                </a:cubicBezTo>
                <a:cubicBezTo>
                  <a:pt x="259" y="1165"/>
                  <a:pt x="0" y="904"/>
                  <a:pt x="0" y="582"/>
                </a:cubicBezTo>
                <a:cubicBezTo>
                  <a:pt x="0" y="259"/>
                  <a:pt x="260" y="0"/>
                  <a:pt x="582" y="0"/>
                </a:cubicBezTo>
                <a:close/>
                <a:moveTo>
                  <a:pt x="290" y="438"/>
                </a:moveTo>
                <a:cubicBezTo>
                  <a:pt x="290" y="388"/>
                  <a:pt x="328" y="350"/>
                  <a:pt x="377" y="350"/>
                </a:cubicBezTo>
                <a:cubicBezTo>
                  <a:pt x="426" y="350"/>
                  <a:pt x="465" y="388"/>
                  <a:pt x="465" y="438"/>
                </a:cubicBezTo>
                <a:cubicBezTo>
                  <a:pt x="465" y="487"/>
                  <a:pt x="426" y="525"/>
                  <a:pt x="377" y="525"/>
                </a:cubicBezTo>
                <a:cubicBezTo>
                  <a:pt x="328" y="525"/>
                  <a:pt x="290" y="487"/>
                  <a:pt x="290" y="438"/>
                </a:cubicBezTo>
                <a:close/>
                <a:moveTo>
                  <a:pt x="700" y="438"/>
                </a:moveTo>
                <a:cubicBezTo>
                  <a:pt x="700" y="388"/>
                  <a:pt x="738" y="350"/>
                  <a:pt x="787" y="350"/>
                </a:cubicBezTo>
                <a:cubicBezTo>
                  <a:pt x="836" y="350"/>
                  <a:pt x="875" y="388"/>
                  <a:pt x="875" y="438"/>
                </a:cubicBezTo>
                <a:cubicBezTo>
                  <a:pt x="875" y="487"/>
                  <a:pt x="836" y="525"/>
                  <a:pt x="787" y="525"/>
                </a:cubicBezTo>
                <a:cubicBezTo>
                  <a:pt x="738" y="525"/>
                  <a:pt x="700" y="487"/>
                  <a:pt x="700" y="4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defPPr>
              <a:defRPr lang="en-GB"/>
            </a:defPPr>
            <a:lvl1pPr algn="l" defTabSz="457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>
                <a:solidFill>
                  <a:schemeClr val="tx1"/>
                </a:solidFill>
                <a:latin typeface="Arial"/>
                <a:ea typeface="SimSun"/>
                <a:cs typeface="SimSun"/>
              </a:defRPr>
            </a:lvl1pPr>
            <a:lvl2pPr marL="742950" indent="-285750" algn="l" defTabSz="457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>
                <a:solidFill>
                  <a:schemeClr val="tx1"/>
                </a:solidFill>
                <a:latin typeface="Arial"/>
                <a:ea typeface="SimSun"/>
                <a:cs typeface="SimSun"/>
              </a:defRPr>
            </a:lvl2pPr>
            <a:lvl3pPr marL="1143000" indent="-228600" algn="l" defTabSz="457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>
                <a:solidFill>
                  <a:schemeClr val="tx1"/>
                </a:solidFill>
                <a:latin typeface="Arial"/>
                <a:ea typeface="SimSun"/>
                <a:cs typeface="SimSun"/>
              </a:defRPr>
            </a:lvl3pPr>
            <a:lvl4pPr marL="1600200" indent="-228600" algn="l" defTabSz="457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>
                <a:solidFill>
                  <a:schemeClr val="tx1"/>
                </a:solidFill>
                <a:latin typeface="Arial"/>
                <a:ea typeface="SimSun"/>
                <a:cs typeface="SimSun"/>
              </a:defRPr>
            </a:lvl4pPr>
            <a:lvl5pPr marL="2057400" indent="-228600" algn="l" defTabSz="457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>
                <a:solidFill>
                  <a:schemeClr val="tx1"/>
                </a:solidFill>
                <a:latin typeface="Arial"/>
                <a:ea typeface="SimSun"/>
                <a:cs typeface="SimSun"/>
              </a:defRPr>
            </a:lvl5pPr>
            <a:lvl6pPr marL="2286000" algn="l" defTabSz="457200">
              <a:defRPr>
                <a:solidFill>
                  <a:schemeClr val="tx1"/>
                </a:solidFill>
                <a:latin typeface="Arial"/>
                <a:ea typeface="SimSun"/>
                <a:cs typeface="SimSun"/>
              </a:defRPr>
            </a:lvl6pPr>
            <a:lvl7pPr marL="2743200" algn="l" defTabSz="457200">
              <a:defRPr>
                <a:solidFill>
                  <a:schemeClr val="tx1"/>
                </a:solidFill>
                <a:latin typeface="Arial"/>
                <a:ea typeface="SimSun"/>
                <a:cs typeface="SimSun"/>
              </a:defRPr>
            </a:lvl7pPr>
            <a:lvl8pPr marL="3200400" algn="l" defTabSz="457200">
              <a:defRPr>
                <a:solidFill>
                  <a:schemeClr val="tx1"/>
                </a:solidFill>
                <a:latin typeface="Arial"/>
                <a:ea typeface="SimSun"/>
                <a:cs typeface="SimSun"/>
              </a:defRPr>
            </a:lvl8pPr>
            <a:lvl9pPr marL="3657600" algn="l" defTabSz="457200">
              <a:defRPr>
                <a:solidFill>
                  <a:schemeClr val="tx1"/>
                </a:solidFill>
                <a:latin typeface="Arial"/>
                <a:ea typeface="SimSun"/>
                <a:cs typeface="SimSun"/>
              </a:defRPr>
            </a:lvl9pPr>
          </a:lstStyle>
          <a:p>
            <a:pPr marL="0" marR="0" lvl="0" indent="0" algn="l" defTabSz="457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srgbClr val="005B96"/>
              </a:solidFill>
              <a:latin typeface="Vinci Sans"/>
              <a:ea typeface="SimSun"/>
            </a:endParaRPr>
          </a:p>
        </p:txBody>
      </p:sp>
      <p:sp>
        <p:nvSpPr>
          <p:cNvPr id="8" name="TextBox 1"/>
          <p:cNvSpPr txBox="1"/>
          <p:nvPr/>
        </p:nvSpPr>
        <p:spPr bwMode="auto">
          <a:xfrm>
            <a:off x="4384270" y="4260795"/>
            <a:ext cx="215911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BE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Vinci Sans"/>
                <a:ea typeface="Arial"/>
                <a:cs typeface="Arial"/>
              </a:rPr>
              <a:t>E confirmation in EDI</a:t>
            </a:r>
            <a:endParaRPr/>
          </a:p>
        </p:txBody>
      </p:sp>
      <p:sp>
        <p:nvSpPr>
          <p:cNvPr id="9" name="TextBox 3"/>
          <p:cNvSpPr txBox="1"/>
          <p:nvPr/>
        </p:nvSpPr>
        <p:spPr bwMode="auto">
          <a:xfrm>
            <a:off x="4384270" y="2425636"/>
            <a:ext cx="372615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BE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Vinci Sans"/>
                <a:ea typeface="Arial"/>
                <a:cs typeface="Arial"/>
              </a:rPr>
              <a:t>Open Catalog Interface / Punch Out</a:t>
            </a:r>
            <a:endParaRPr/>
          </a:p>
        </p:txBody>
      </p:sp>
      <p:sp>
        <p:nvSpPr>
          <p:cNvPr id="10" name="TextBox 4"/>
          <p:cNvSpPr txBox="1"/>
          <p:nvPr/>
        </p:nvSpPr>
        <p:spPr bwMode="auto">
          <a:xfrm>
            <a:off x="4384270" y="5613415"/>
            <a:ext cx="388800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BE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Vinci Sans"/>
                <a:ea typeface="Arial"/>
                <a:cs typeface="Arial"/>
              </a:rPr>
              <a:t>EDI</a:t>
            </a:r>
            <a:endParaRPr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BE"/>
              <a:t>ePDF / Optical Character Reading</a:t>
            </a:r>
            <a:endParaRPr lang="nl-BE" sz="1800" b="0" i="0" u="none" strike="noStrike" cap="none" spc="0">
              <a:ln>
                <a:noFill/>
              </a:ln>
              <a:solidFill>
                <a:srgbClr val="000000"/>
              </a:solidFill>
              <a:latin typeface="Vinci Sans"/>
              <a:ea typeface="Arial"/>
              <a:cs typeface="Arial"/>
            </a:endParaRPr>
          </a:p>
        </p:txBody>
      </p:sp>
      <p:sp>
        <p:nvSpPr>
          <p:cNvPr id="11" name="TextBox 6"/>
          <p:cNvSpPr txBox="1"/>
          <p:nvPr/>
        </p:nvSpPr>
        <p:spPr bwMode="auto">
          <a:xfrm>
            <a:off x="4384270" y="2759304"/>
            <a:ext cx="646776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defRPr/>
            </a:pPr>
            <a:r>
              <a:rPr lang="nl-BE" u="sng">
                <a:hlinkClick r:id="rId3" tooltip="https://www.konzmann.eu/products/purchasing"/>
              </a:rPr>
              <a:t>https://www.konzmann.eu/products/purchasing</a:t>
            </a:r>
            <a:endParaRPr lang="nl-BE"/>
          </a:p>
          <a:p>
            <a:pPr>
              <a:defRPr/>
            </a:pPr>
            <a:endParaRPr lang="nl-BE" sz="1800" b="0" i="0" u="none" strike="noStrike" cap="none" spc="0">
              <a:ln>
                <a:noFill/>
              </a:ln>
              <a:solidFill>
                <a:srgbClr val="000000"/>
              </a:solidFill>
              <a:latin typeface="Vinci Sans"/>
              <a:ea typeface="Arial"/>
              <a:cs typeface="Arial"/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094430" y="1906842"/>
            <a:ext cx="1057103" cy="518794"/>
          </a:xfrm>
          <a:prstGeom prst="rect">
            <a:avLst/>
          </a:prstGeom>
        </p:spPr>
      </p:pic>
      <p:pic>
        <p:nvPicPr>
          <p:cNvPr id="13" name="Picture 1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094430" y="3441616"/>
            <a:ext cx="1057103" cy="518794"/>
          </a:xfrm>
          <a:prstGeom prst="rect">
            <a:avLst/>
          </a:prstGeom>
        </p:spPr>
      </p:pic>
      <p:pic>
        <p:nvPicPr>
          <p:cNvPr id="14" name="Picture 2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085122" y="4918655"/>
            <a:ext cx="1057103" cy="5187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 bwMode="auto">
          <a:xfrm>
            <a:off x="1473200" y="2832100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 spc="0">
              <a:ln>
                <a:noFill/>
              </a:ln>
              <a:solidFill>
                <a:srgbClr val="000000"/>
              </a:solidFill>
              <a:latin typeface="Vinci Sans"/>
              <a:ea typeface="Vinci Sans"/>
              <a:cs typeface="Vinci Sans"/>
            </a:endParaRPr>
          </a:p>
        </p:txBody>
      </p:sp>
      <p:sp>
        <p:nvSpPr>
          <p:cNvPr id="5" name="Ligne"/>
          <p:cNvSpPr/>
          <p:nvPr/>
        </p:nvSpPr>
        <p:spPr bwMode="auto">
          <a:xfrm>
            <a:off x="426030" y="2542061"/>
            <a:ext cx="4155036" cy="0"/>
          </a:xfrm>
          <a:prstGeom prst="line">
            <a:avLst/>
          </a:prstGeom>
          <a:ln w="9525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srgbClr val="000000"/>
              </a:solidFill>
              <a:latin typeface="Vinci Sans"/>
            </a:endParaRPr>
          </a:p>
        </p:txBody>
      </p:sp>
      <p:sp>
        <p:nvSpPr>
          <p:cNvPr id="6" name="Titre 6"/>
          <p:cNvSpPr txBox="1"/>
          <p:nvPr/>
        </p:nvSpPr>
        <p:spPr bwMode="auto">
          <a:xfrm>
            <a:off x="263332" y="127026"/>
            <a:ext cx="11082440" cy="887906"/>
          </a:xfrm>
          <a:prstGeom prst="rect">
            <a:avLst/>
          </a:prstGeom>
          <a:noFill/>
          <a:ln w="12700">
            <a:miter lim="400000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45719" rIns="45719" anchor="b">
            <a:noAutofit/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b="1" i="0" u="none" strike="noStrike" cap="all" spc="0">
                <a:ln>
                  <a:noFill/>
                </a:ln>
                <a:solidFill>
                  <a:srgbClr val="FFFFFF"/>
                </a:solidFill>
                <a:latin typeface="Vinci Sans"/>
              </a:rPr>
              <a:t>DIGITALIZATION of invoices</a:t>
            </a:r>
            <a:endParaRPr/>
          </a:p>
        </p:txBody>
      </p:sp>
      <p:pic>
        <p:nvPicPr>
          <p:cNvPr id="7" name="Image 2" descr="Une image contenant dessin&#10;&#10;Description générée automatiquement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5251" y="1183658"/>
            <a:ext cx="2636788" cy="739858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8" name="TextBox 1"/>
          <p:cNvSpPr txBox="1"/>
          <p:nvPr/>
        </p:nvSpPr>
        <p:spPr bwMode="auto">
          <a:xfrm>
            <a:off x="71918" y="3429000"/>
            <a:ext cx="12092683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BE" sz="3200" b="1" i="0" u="none" strike="noStrike" cap="none" spc="0">
                <a:ln>
                  <a:noFill/>
                </a:ln>
                <a:solidFill>
                  <a:schemeClr val="bg1"/>
                </a:solidFill>
                <a:latin typeface="Vinci Sans"/>
                <a:ea typeface="Vinci Sans"/>
                <a:cs typeface="Vinci Sans"/>
              </a:rPr>
              <a:t>&gt;800 invoices / year 		EDI    &amp;  cost sharing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nl-BE" sz="3200" b="1">
              <a:solidFill>
                <a:schemeClr val="bg1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BE" sz="3200" b="1" i="0" u="none" strike="noStrike" cap="none" spc="0">
                <a:ln>
                  <a:noFill/>
                </a:ln>
                <a:solidFill>
                  <a:schemeClr val="bg1"/>
                </a:solidFill>
                <a:latin typeface="Vinci Sans"/>
                <a:ea typeface="Vinci Sans"/>
                <a:cs typeface="Vinci Sans"/>
              </a:rPr>
              <a:t>&lt;800 invoices / year 		digital PDF free at disposal to our suppliers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3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12022138" y="6400800"/>
            <a:ext cx="169862" cy="2762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sz="12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Vinci Sans"/>
              </a:rPr>
              <a:t>6</a:t>
            </a:fld>
            <a:endParaRPr lang="en-GB" sz="1200" b="0" i="0" u="none" strike="noStrike" cap="none" spc="0">
              <a:ln>
                <a:noFill/>
              </a:ln>
              <a:solidFill>
                <a:srgbClr val="FFFFFF"/>
              </a:solidFill>
              <a:latin typeface="Vinci Sans"/>
            </a:endParaRPr>
          </a:p>
        </p:txBody>
      </p:sp>
      <p:sp>
        <p:nvSpPr>
          <p:cNvPr id="5" name="ZoneTexte 3"/>
          <p:cNvSpPr txBox="1"/>
          <p:nvPr/>
        </p:nvSpPr>
        <p:spPr bwMode="auto">
          <a:xfrm>
            <a:off x="1473200" y="2798304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 spc="0">
              <a:ln>
                <a:noFill/>
              </a:ln>
              <a:solidFill>
                <a:srgbClr val="000000"/>
              </a:solidFill>
              <a:latin typeface="Vinci Sans"/>
            </a:endParaRPr>
          </a:p>
        </p:txBody>
      </p:sp>
      <p:sp>
        <p:nvSpPr>
          <p:cNvPr id="6" name="Espace réservé du texte 9"/>
          <p:cNvSpPr txBox="1"/>
          <p:nvPr/>
        </p:nvSpPr>
        <p:spPr bwMode="auto">
          <a:xfrm>
            <a:off x="1012091" y="1947688"/>
            <a:ext cx="4228903" cy="4109375"/>
          </a:xfrm>
          <a:prstGeom prst="rect">
            <a:avLst/>
          </a:prstGeom>
          <a:noFill/>
          <a:ln w="12700">
            <a:miter lim="400000"/>
          </a:ln>
        </p:spPr>
        <p:txBody>
          <a:bodyPr lIns="45719" rIns="45719" anchor="ctr"/>
          <a:lstStyle>
            <a:lvl1pPr marL="228600" marR="0" indent="-228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23900" marR="0" indent="-2667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34439" marR="0" indent="-320039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727199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1844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6416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0988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5560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0132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800">
                <a:solidFill>
                  <a:srgbClr val="535353"/>
                </a:solidFill>
                <a:latin typeface="Vinci Sans"/>
              </a:rPr>
              <a:t>Strategy of VINCI Energies Belgium</a:t>
            </a:r>
            <a:endParaRPr/>
          </a:p>
          <a:p>
            <a:pPr marL="0" indent="0">
              <a:buNone/>
              <a:defRPr/>
            </a:pPr>
            <a:endParaRPr lang="en-US" sz="1800">
              <a:solidFill>
                <a:srgbClr val="535353"/>
              </a:solidFill>
              <a:latin typeface="Vinci Sans"/>
            </a:endParaRPr>
          </a:p>
          <a:p>
            <a:pPr marL="0" indent="0">
              <a:buNone/>
              <a:defRPr/>
            </a:pPr>
            <a:r>
              <a:rPr lang="en-US" sz="1800">
                <a:solidFill>
                  <a:srgbClr val="535353"/>
                </a:solidFill>
                <a:latin typeface="Vinci Sans"/>
              </a:rPr>
              <a:t>Introduction Perimeter Buildings &amp; Facilities</a:t>
            </a:r>
            <a:endParaRPr/>
          </a:p>
          <a:p>
            <a:pPr marL="0" indent="0">
              <a:buNone/>
              <a:defRPr/>
            </a:pPr>
            <a:endParaRPr lang="en-US" sz="1800">
              <a:solidFill>
                <a:srgbClr val="535353"/>
              </a:solidFill>
              <a:latin typeface="Vinci Sans"/>
            </a:endParaRPr>
          </a:p>
          <a:p>
            <a:pPr marL="0" indent="0">
              <a:buNone/>
              <a:defRPr/>
            </a:pPr>
            <a:endParaRPr lang="en-US" sz="1800">
              <a:solidFill>
                <a:srgbClr val="535353"/>
              </a:solidFill>
              <a:latin typeface="Vinci Sans"/>
            </a:endParaRPr>
          </a:p>
          <a:p>
            <a:pPr marL="0" indent="0">
              <a:buNone/>
              <a:defRPr/>
            </a:pPr>
            <a:r>
              <a:rPr lang="en-US" sz="1800">
                <a:solidFill>
                  <a:srgbClr val="535353"/>
                </a:solidFill>
                <a:latin typeface="Vinci Sans"/>
              </a:rPr>
              <a:t>Organization of the Purchasing Department</a:t>
            </a:r>
            <a:endParaRPr/>
          </a:p>
          <a:p>
            <a:pPr marL="0" indent="0">
              <a:buNone/>
              <a:defRPr/>
            </a:pPr>
            <a:endParaRPr lang="en-US" sz="1800">
              <a:solidFill>
                <a:srgbClr val="535353"/>
              </a:solidFill>
              <a:latin typeface="Vinci Sans"/>
            </a:endParaRPr>
          </a:p>
          <a:p>
            <a:pPr marL="0" indent="0">
              <a:buNone/>
              <a:defRPr/>
            </a:pPr>
            <a:endParaRPr lang="en-US" sz="1800">
              <a:solidFill>
                <a:srgbClr val="535353"/>
              </a:solidFill>
              <a:latin typeface="Vinci Sans"/>
            </a:endParaRPr>
          </a:p>
          <a:p>
            <a:pPr marL="0" indent="0">
              <a:buNone/>
              <a:defRPr/>
            </a:pPr>
            <a:r>
              <a:rPr lang="en-US" sz="1800">
                <a:solidFill>
                  <a:srgbClr val="535353"/>
                </a:solidFill>
                <a:latin typeface="Vinci Sans"/>
              </a:rPr>
              <a:t>Digitalization of invoices : how to proceed</a:t>
            </a:r>
            <a:endParaRPr/>
          </a:p>
        </p:txBody>
      </p:sp>
      <p:sp>
        <p:nvSpPr>
          <p:cNvPr id="7" name="Ligne"/>
          <p:cNvSpPr/>
          <p:nvPr/>
        </p:nvSpPr>
        <p:spPr bwMode="auto">
          <a:xfrm>
            <a:off x="9253057" y="1348369"/>
            <a:ext cx="478360" cy="0"/>
          </a:xfrm>
          <a:prstGeom prst="line">
            <a:avLst/>
          </a:prstGeom>
          <a:ln w="9525">
            <a:solidFill>
              <a:srgbClr val="535353"/>
            </a:solidFill>
            <a:miter/>
          </a:ln>
        </p:spPr>
        <p:txBody>
          <a:bodyPr lIns="45719" rIns="45719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sysClr val="windowText" lastClr="000000"/>
              </a:solidFill>
              <a:latin typeface="Vinci Sans"/>
            </a:endParaRPr>
          </a:p>
        </p:txBody>
      </p:sp>
      <p:sp>
        <p:nvSpPr>
          <p:cNvPr id="8" name="Titre 6"/>
          <p:cNvSpPr txBox="1"/>
          <p:nvPr/>
        </p:nvSpPr>
        <p:spPr bwMode="auto">
          <a:xfrm>
            <a:off x="1" y="319646"/>
            <a:ext cx="6305974" cy="944563"/>
          </a:xfrm>
          <a:prstGeom prst="rect">
            <a:avLst/>
          </a:prstGeom>
          <a:noFill/>
          <a:ln w="12700">
            <a:miter lim="400000"/>
          </a:ln>
          <a:effectLst/>
        </p:spPr>
        <p:txBody>
          <a:bodyPr lIns="0" tIns="0" rIns="0" bIns="0" anchor="b">
            <a:noAutofit/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000" marR="0" lvl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>
                <a:solidFill>
                  <a:srgbClr val="FFFFFF"/>
                </a:solidFill>
              </a:defRPr>
            </a:pPr>
            <a:r>
              <a:rPr lang="en-GB" sz="3600" b="0" cap="none">
                <a:solidFill>
                  <a:srgbClr val="535353"/>
                </a:solidFill>
                <a:latin typeface="Vinci Sans"/>
              </a:rPr>
              <a:t>AGENDA</a:t>
            </a:r>
            <a:endParaRPr/>
          </a:p>
        </p:txBody>
      </p:sp>
      <p:sp>
        <p:nvSpPr>
          <p:cNvPr id="9" name="Espace réservé du texte 9"/>
          <p:cNvSpPr txBox="1"/>
          <p:nvPr/>
        </p:nvSpPr>
        <p:spPr bwMode="auto">
          <a:xfrm>
            <a:off x="9504140" y="2982968"/>
            <a:ext cx="2413749" cy="3321012"/>
          </a:xfrm>
          <a:prstGeom prst="rect">
            <a:avLst/>
          </a:prstGeom>
          <a:noFill/>
          <a:ln w="12700">
            <a:miter lim="400000"/>
          </a:ln>
        </p:spPr>
        <p:txBody>
          <a:bodyPr lIns="45719" rIns="45719" anchor="ctr"/>
          <a:lstStyle>
            <a:lvl1pPr marL="228600" marR="0" indent="-228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23900" marR="0" indent="-2667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34439" marR="0" indent="-320039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727199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1844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6416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0988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5560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0132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Char char="•"/>
              <a:defRPr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None/>
              <a:defRPr/>
            </a:pPr>
            <a:r>
              <a:rPr lang="fr-FR" sz="1600" b="0" i="0" u="none" strike="noStrike" cap="none" spc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Meeting Via Microsoft </a:t>
            </a:r>
            <a:endParaRPr/>
          </a:p>
          <a:p>
            <a:pPr marL="0" marR="0" lvl="0" indent="0" algn="ctr" defTabSz="9144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None/>
              <a:defRPr/>
            </a:pPr>
            <a:r>
              <a:rPr lang="fr-FR" sz="1600" b="0" i="0" u="none" strike="noStrike" cap="none" spc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Teams</a:t>
            </a:r>
            <a:endParaRPr/>
          </a:p>
          <a:p>
            <a:pPr marL="0" marR="0" lvl="0" indent="0" algn="ctr" defTabSz="9144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None/>
              <a:defRPr/>
            </a:pPr>
            <a:endParaRPr lang="fr-FR" sz="1600">
              <a:solidFill>
                <a:srgbClr val="000000">
                  <a:lumMod val="65000"/>
                  <a:lumOff val="35000"/>
                </a:srgbClr>
              </a:solidFill>
              <a:latin typeface="Vinci Sans"/>
            </a:endParaRPr>
          </a:p>
          <a:p>
            <a:pPr marL="0" marR="0" lvl="0" indent="0" algn="ctr" defTabSz="9144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None/>
              <a:defRPr/>
            </a:pPr>
            <a:r>
              <a:rPr lang="fr-FR" sz="1600" b="0" i="0" u="none" strike="noStrike" cap="none" spc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Turn off the voice</a:t>
            </a:r>
          </a:p>
          <a:p>
            <a:pPr marL="0" marR="0" lvl="0" indent="0" algn="ctr" defTabSz="9144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None/>
              <a:defRPr/>
            </a:pPr>
            <a:endParaRPr lang="fr-FR" sz="1600">
              <a:solidFill>
                <a:srgbClr val="000000">
                  <a:lumMod val="65000"/>
                  <a:lumOff val="35000"/>
                </a:srgbClr>
              </a:solidFill>
              <a:latin typeface="Vinci Sans"/>
            </a:endParaRPr>
          </a:p>
          <a:p>
            <a:pPr marL="0" marR="0" lvl="0" indent="0" algn="ctr" defTabSz="9144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None/>
              <a:defRPr/>
            </a:pPr>
            <a:r>
              <a:rPr lang="fr-FR" sz="1600" b="0" i="0" u="none" strike="noStrike" cap="none" spc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Use the Chatbox for any questions (give yr name)</a:t>
            </a:r>
            <a:endParaRPr/>
          </a:p>
          <a:p>
            <a:pPr marL="0" marR="0" lvl="0" indent="0" algn="ctr" defTabSz="9144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Vinci Sans"/>
              <a:buNone/>
              <a:defRPr/>
            </a:pPr>
            <a:endParaRPr lang="fr-FR" sz="1600">
              <a:solidFill>
                <a:srgbClr val="000000">
                  <a:lumMod val="65000"/>
                  <a:lumOff val="35000"/>
                </a:srgbClr>
              </a:solidFill>
              <a:latin typeface="Vinci Sans"/>
            </a:endParaRPr>
          </a:p>
        </p:txBody>
      </p:sp>
      <p:cxnSp>
        <p:nvCxnSpPr>
          <p:cNvPr id="10" name="Connecteur droit 47"/>
          <p:cNvCxnSpPr>
            <a:cxnSpLocks/>
          </p:cNvCxnSpPr>
          <p:nvPr/>
        </p:nvCxnSpPr>
        <p:spPr bwMode="auto">
          <a:xfrm>
            <a:off x="657311" y="1348369"/>
            <a:ext cx="4598689" cy="0"/>
          </a:xfrm>
          <a:prstGeom prst="line">
            <a:avLst/>
          </a:prstGeom>
          <a:noFill/>
          <a:ln w="952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pic>
        <p:nvPicPr>
          <p:cNvPr id="11" name="Image 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84602" y="-2664"/>
            <a:ext cx="3980694" cy="6858000"/>
          </a:xfrm>
          <a:prstGeom prst="rect">
            <a:avLst/>
          </a:prstGeom>
        </p:spPr>
      </p:pic>
      <p:pic>
        <p:nvPicPr>
          <p:cNvPr id="12" name="Graphique 27" descr="Globe terrestre : Europe et Afrique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7895" y="2458591"/>
            <a:ext cx="720000" cy="720000"/>
          </a:xfrm>
          <a:prstGeom prst="rect">
            <a:avLst/>
          </a:prstGeom>
        </p:spPr>
      </p:pic>
      <p:grpSp>
        <p:nvGrpSpPr>
          <p:cNvPr id="13" name="Groupe 32"/>
          <p:cNvGrpSpPr/>
          <p:nvPr/>
        </p:nvGrpSpPr>
        <p:grpSpPr bwMode="auto">
          <a:xfrm>
            <a:off x="291372" y="5129033"/>
            <a:ext cx="540000" cy="540000"/>
            <a:chOff x="9989672" y="2713950"/>
            <a:chExt cx="882981" cy="882981"/>
          </a:xfrm>
        </p:grpSpPr>
        <p:sp>
          <p:nvSpPr>
            <p:cNvPr id="14" name="Freeform 63"/>
            <p:cNvSpPr>
              <a:spLocks noChangeArrowheads="1"/>
            </p:cNvSpPr>
            <p:nvPr/>
          </p:nvSpPr>
          <p:spPr bwMode="auto">
            <a:xfrm>
              <a:off x="10166352" y="2875156"/>
              <a:ext cx="578123" cy="521186"/>
            </a:xfrm>
            <a:custGeom>
              <a:avLst/>
              <a:gdLst>
                <a:gd name="T0" fmla="*/ 933 w 1166"/>
                <a:gd name="T1" fmla="*/ 817 h 1050"/>
                <a:gd name="T2" fmla="*/ 815 w 1166"/>
                <a:gd name="T3" fmla="*/ 699 h 1050"/>
                <a:gd name="T4" fmla="*/ 933 w 1166"/>
                <a:gd name="T5" fmla="*/ 467 h 1050"/>
                <a:gd name="T6" fmla="*/ 815 w 1166"/>
                <a:gd name="T7" fmla="*/ 582 h 1050"/>
                <a:gd name="T8" fmla="*/ 933 w 1166"/>
                <a:gd name="T9" fmla="*/ 467 h 1050"/>
                <a:gd name="T10" fmla="*/ 583 w 1166"/>
                <a:gd name="T11" fmla="*/ 350 h 1050"/>
                <a:gd name="T12" fmla="*/ 700 w 1166"/>
                <a:gd name="T13" fmla="*/ 467 h 1050"/>
                <a:gd name="T14" fmla="*/ 583 w 1166"/>
                <a:gd name="T15" fmla="*/ 582 h 1050"/>
                <a:gd name="T16" fmla="*/ 700 w 1166"/>
                <a:gd name="T17" fmla="*/ 699 h 1050"/>
                <a:gd name="T18" fmla="*/ 583 w 1166"/>
                <a:gd name="T19" fmla="*/ 817 h 1050"/>
                <a:gd name="T20" fmla="*/ 1050 w 1166"/>
                <a:gd name="T21" fmla="*/ 932 h 1050"/>
                <a:gd name="T22" fmla="*/ 465 w 1166"/>
                <a:gd name="T23" fmla="*/ 232 h 1050"/>
                <a:gd name="T24" fmla="*/ 350 w 1166"/>
                <a:gd name="T25" fmla="*/ 117 h 1050"/>
                <a:gd name="T26" fmla="*/ 465 w 1166"/>
                <a:gd name="T27" fmla="*/ 232 h 1050"/>
                <a:gd name="T28" fmla="*/ 465 w 1166"/>
                <a:gd name="T29" fmla="*/ 350 h 1050"/>
                <a:gd name="T30" fmla="*/ 350 w 1166"/>
                <a:gd name="T31" fmla="*/ 467 h 1050"/>
                <a:gd name="T32" fmla="*/ 465 w 1166"/>
                <a:gd name="T33" fmla="*/ 699 h 1050"/>
                <a:gd name="T34" fmla="*/ 350 w 1166"/>
                <a:gd name="T35" fmla="*/ 582 h 1050"/>
                <a:gd name="T36" fmla="*/ 465 w 1166"/>
                <a:gd name="T37" fmla="*/ 699 h 1050"/>
                <a:gd name="T38" fmla="*/ 465 w 1166"/>
                <a:gd name="T39" fmla="*/ 817 h 1050"/>
                <a:gd name="T40" fmla="*/ 350 w 1166"/>
                <a:gd name="T41" fmla="*/ 932 h 1050"/>
                <a:gd name="T42" fmla="*/ 233 w 1166"/>
                <a:gd name="T43" fmla="*/ 232 h 1050"/>
                <a:gd name="T44" fmla="*/ 115 w 1166"/>
                <a:gd name="T45" fmla="*/ 117 h 1050"/>
                <a:gd name="T46" fmla="*/ 233 w 1166"/>
                <a:gd name="T47" fmla="*/ 232 h 1050"/>
                <a:gd name="T48" fmla="*/ 233 w 1166"/>
                <a:gd name="T49" fmla="*/ 350 h 1050"/>
                <a:gd name="T50" fmla="*/ 115 w 1166"/>
                <a:gd name="T51" fmla="*/ 467 h 1050"/>
                <a:gd name="T52" fmla="*/ 233 w 1166"/>
                <a:gd name="T53" fmla="*/ 699 h 1050"/>
                <a:gd name="T54" fmla="*/ 115 w 1166"/>
                <a:gd name="T55" fmla="*/ 582 h 1050"/>
                <a:gd name="T56" fmla="*/ 233 w 1166"/>
                <a:gd name="T57" fmla="*/ 699 h 1050"/>
                <a:gd name="T58" fmla="*/ 233 w 1166"/>
                <a:gd name="T59" fmla="*/ 817 h 1050"/>
                <a:gd name="T60" fmla="*/ 115 w 1166"/>
                <a:gd name="T61" fmla="*/ 932 h 1050"/>
                <a:gd name="T62" fmla="*/ 1165 w 1166"/>
                <a:gd name="T63" fmla="*/ 232 h 1050"/>
                <a:gd name="T64" fmla="*/ 0 w 1166"/>
                <a:gd name="T65" fmla="*/ 1049 h 1050"/>
                <a:gd name="T66" fmla="*/ 583 w 1166"/>
                <a:gd name="T67" fmla="*/ 0 h 1050"/>
                <a:gd name="T68" fmla="*/ 1165 w 1166"/>
                <a:gd name="T69" fmla="*/ 232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6" h="1050" extrusionOk="0">
                  <a:moveTo>
                    <a:pt x="933" y="699"/>
                  </a:moveTo>
                  <a:lnTo>
                    <a:pt x="933" y="817"/>
                  </a:lnTo>
                  <a:lnTo>
                    <a:pt x="815" y="817"/>
                  </a:lnTo>
                  <a:lnTo>
                    <a:pt x="815" y="699"/>
                  </a:lnTo>
                  <a:lnTo>
                    <a:pt x="933" y="699"/>
                  </a:lnTo>
                  <a:close/>
                  <a:moveTo>
                    <a:pt x="933" y="467"/>
                  </a:moveTo>
                  <a:lnTo>
                    <a:pt x="933" y="582"/>
                  </a:lnTo>
                  <a:lnTo>
                    <a:pt x="815" y="582"/>
                  </a:lnTo>
                  <a:lnTo>
                    <a:pt x="815" y="467"/>
                  </a:lnTo>
                  <a:lnTo>
                    <a:pt x="933" y="467"/>
                  </a:lnTo>
                  <a:close/>
                  <a:moveTo>
                    <a:pt x="1050" y="350"/>
                  </a:moveTo>
                  <a:lnTo>
                    <a:pt x="583" y="350"/>
                  </a:lnTo>
                  <a:lnTo>
                    <a:pt x="583" y="467"/>
                  </a:lnTo>
                  <a:lnTo>
                    <a:pt x="700" y="467"/>
                  </a:lnTo>
                  <a:lnTo>
                    <a:pt x="700" y="582"/>
                  </a:lnTo>
                  <a:lnTo>
                    <a:pt x="583" y="582"/>
                  </a:lnTo>
                  <a:lnTo>
                    <a:pt x="583" y="699"/>
                  </a:lnTo>
                  <a:lnTo>
                    <a:pt x="700" y="699"/>
                  </a:lnTo>
                  <a:lnTo>
                    <a:pt x="700" y="817"/>
                  </a:lnTo>
                  <a:lnTo>
                    <a:pt x="583" y="817"/>
                  </a:lnTo>
                  <a:lnTo>
                    <a:pt x="583" y="932"/>
                  </a:lnTo>
                  <a:lnTo>
                    <a:pt x="1050" y="932"/>
                  </a:lnTo>
                  <a:lnTo>
                    <a:pt x="1050" y="350"/>
                  </a:lnTo>
                  <a:close/>
                  <a:moveTo>
                    <a:pt x="465" y="232"/>
                  </a:moveTo>
                  <a:lnTo>
                    <a:pt x="465" y="117"/>
                  </a:lnTo>
                  <a:lnTo>
                    <a:pt x="350" y="117"/>
                  </a:lnTo>
                  <a:lnTo>
                    <a:pt x="350" y="232"/>
                  </a:lnTo>
                  <a:lnTo>
                    <a:pt x="465" y="232"/>
                  </a:lnTo>
                  <a:close/>
                  <a:moveTo>
                    <a:pt x="465" y="467"/>
                  </a:moveTo>
                  <a:lnTo>
                    <a:pt x="465" y="350"/>
                  </a:lnTo>
                  <a:lnTo>
                    <a:pt x="350" y="350"/>
                  </a:lnTo>
                  <a:lnTo>
                    <a:pt x="350" y="467"/>
                  </a:lnTo>
                  <a:lnTo>
                    <a:pt x="465" y="467"/>
                  </a:lnTo>
                  <a:close/>
                  <a:moveTo>
                    <a:pt x="465" y="699"/>
                  </a:moveTo>
                  <a:lnTo>
                    <a:pt x="465" y="582"/>
                  </a:lnTo>
                  <a:lnTo>
                    <a:pt x="350" y="582"/>
                  </a:lnTo>
                  <a:lnTo>
                    <a:pt x="350" y="699"/>
                  </a:lnTo>
                  <a:lnTo>
                    <a:pt x="465" y="699"/>
                  </a:lnTo>
                  <a:close/>
                  <a:moveTo>
                    <a:pt x="465" y="932"/>
                  </a:moveTo>
                  <a:lnTo>
                    <a:pt x="465" y="817"/>
                  </a:lnTo>
                  <a:lnTo>
                    <a:pt x="350" y="817"/>
                  </a:lnTo>
                  <a:lnTo>
                    <a:pt x="350" y="932"/>
                  </a:lnTo>
                  <a:lnTo>
                    <a:pt x="465" y="932"/>
                  </a:lnTo>
                  <a:close/>
                  <a:moveTo>
                    <a:pt x="233" y="232"/>
                  </a:moveTo>
                  <a:lnTo>
                    <a:pt x="233" y="117"/>
                  </a:lnTo>
                  <a:lnTo>
                    <a:pt x="115" y="117"/>
                  </a:lnTo>
                  <a:lnTo>
                    <a:pt x="115" y="232"/>
                  </a:lnTo>
                  <a:lnTo>
                    <a:pt x="233" y="232"/>
                  </a:lnTo>
                  <a:close/>
                  <a:moveTo>
                    <a:pt x="233" y="467"/>
                  </a:moveTo>
                  <a:lnTo>
                    <a:pt x="233" y="350"/>
                  </a:lnTo>
                  <a:lnTo>
                    <a:pt x="115" y="350"/>
                  </a:lnTo>
                  <a:lnTo>
                    <a:pt x="115" y="467"/>
                  </a:lnTo>
                  <a:lnTo>
                    <a:pt x="233" y="467"/>
                  </a:lnTo>
                  <a:close/>
                  <a:moveTo>
                    <a:pt x="233" y="699"/>
                  </a:moveTo>
                  <a:lnTo>
                    <a:pt x="233" y="582"/>
                  </a:lnTo>
                  <a:lnTo>
                    <a:pt x="115" y="582"/>
                  </a:lnTo>
                  <a:lnTo>
                    <a:pt x="115" y="699"/>
                  </a:lnTo>
                  <a:lnTo>
                    <a:pt x="233" y="699"/>
                  </a:lnTo>
                  <a:close/>
                  <a:moveTo>
                    <a:pt x="233" y="932"/>
                  </a:moveTo>
                  <a:lnTo>
                    <a:pt x="233" y="817"/>
                  </a:lnTo>
                  <a:lnTo>
                    <a:pt x="115" y="817"/>
                  </a:lnTo>
                  <a:lnTo>
                    <a:pt x="115" y="932"/>
                  </a:lnTo>
                  <a:lnTo>
                    <a:pt x="233" y="932"/>
                  </a:lnTo>
                  <a:close/>
                  <a:moveTo>
                    <a:pt x="1165" y="232"/>
                  </a:moveTo>
                  <a:lnTo>
                    <a:pt x="1165" y="1049"/>
                  </a:lnTo>
                  <a:lnTo>
                    <a:pt x="0" y="1049"/>
                  </a:lnTo>
                  <a:lnTo>
                    <a:pt x="0" y="0"/>
                  </a:lnTo>
                  <a:lnTo>
                    <a:pt x="583" y="0"/>
                  </a:lnTo>
                  <a:lnTo>
                    <a:pt x="583" y="232"/>
                  </a:lnTo>
                  <a:lnTo>
                    <a:pt x="1165" y="232"/>
                  </a:lnTo>
                  <a:close/>
                </a:path>
              </a:pathLst>
            </a:cu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5720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/>
                <a:defRPr>
                  <a:solidFill>
                    <a:schemeClr val="tx1"/>
                  </a:solidFill>
                  <a:latin typeface="Arial"/>
                  <a:ea typeface="SimSun"/>
                  <a:cs typeface="SimSun"/>
                </a:defRPr>
              </a:lvl1pPr>
              <a:lvl2pPr marL="742950" indent="-285750" algn="l" defTabSz="45720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/>
                <a:defRPr>
                  <a:solidFill>
                    <a:schemeClr val="tx1"/>
                  </a:solidFill>
                  <a:latin typeface="Arial"/>
                  <a:ea typeface="SimSun"/>
                  <a:cs typeface="SimSun"/>
                </a:defRPr>
              </a:lvl2pPr>
              <a:lvl3pPr marL="1143000" indent="-228600" algn="l" defTabSz="45720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/>
                <a:defRPr>
                  <a:solidFill>
                    <a:schemeClr val="tx1"/>
                  </a:solidFill>
                  <a:latin typeface="Arial"/>
                  <a:ea typeface="SimSun"/>
                  <a:cs typeface="SimSun"/>
                </a:defRPr>
              </a:lvl3pPr>
              <a:lvl4pPr marL="1600200" indent="-228600" algn="l" defTabSz="45720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/>
                <a:defRPr>
                  <a:solidFill>
                    <a:schemeClr val="tx1"/>
                  </a:solidFill>
                  <a:latin typeface="Arial"/>
                  <a:ea typeface="SimSun"/>
                  <a:cs typeface="SimSun"/>
                </a:defRPr>
              </a:lvl4pPr>
              <a:lvl5pPr marL="2057400" indent="-228600" algn="l" defTabSz="45720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/>
                <a:defRPr>
                  <a:solidFill>
                    <a:schemeClr val="tx1"/>
                  </a:solidFill>
                  <a:latin typeface="Arial"/>
                  <a:ea typeface="SimSun"/>
                  <a:cs typeface="SimSun"/>
                </a:defRPr>
              </a:lvl5pPr>
              <a:lvl6pPr marL="2286000" algn="l" defTabSz="457200">
                <a:defRPr>
                  <a:solidFill>
                    <a:schemeClr val="tx1"/>
                  </a:solidFill>
                  <a:latin typeface="Arial"/>
                  <a:ea typeface="SimSun"/>
                  <a:cs typeface="SimSun"/>
                </a:defRPr>
              </a:lvl6pPr>
              <a:lvl7pPr marL="2743200" algn="l" defTabSz="457200">
                <a:defRPr>
                  <a:solidFill>
                    <a:schemeClr val="tx1"/>
                  </a:solidFill>
                  <a:latin typeface="Arial"/>
                  <a:ea typeface="SimSun"/>
                  <a:cs typeface="SimSun"/>
                </a:defRPr>
              </a:lvl7pPr>
              <a:lvl8pPr marL="3200400" algn="l" defTabSz="457200">
                <a:defRPr>
                  <a:solidFill>
                    <a:schemeClr val="tx1"/>
                  </a:solidFill>
                  <a:latin typeface="Arial"/>
                  <a:ea typeface="SimSun"/>
                  <a:cs typeface="SimSun"/>
                </a:defRPr>
              </a:lvl8pPr>
              <a:lvl9pPr marL="3657600" algn="l" defTabSz="457200">
                <a:defRPr>
                  <a:solidFill>
                    <a:schemeClr val="tx1"/>
                  </a:solidFill>
                  <a:latin typeface="Arial"/>
                  <a:ea typeface="SimSun"/>
                  <a:cs typeface="SimSun"/>
                </a:defRPr>
              </a:lvl9pPr>
            </a:lstStyle>
            <a:p>
              <a:pPr marL="0" marR="0" lvl="0" indent="0" algn="l" defTabSz="45720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/>
                <a:buNone/>
                <a:defRPr/>
              </a:pPr>
              <a:endParaRPr lang="en-US" sz="1600" b="0" i="0" u="none" strike="noStrike" cap="none" spc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latin typeface="Vinci Sans Regular"/>
                <a:ea typeface="SimSun"/>
              </a:endParaRPr>
            </a:p>
          </p:txBody>
        </p:sp>
        <p:sp>
          <p:nvSpPr>
            <p:cNvPr id="15" name="Ellipse 35"/>
            <p:cNvSpPr/>
            <p:nvPr/>
          </p:nvSpPr>
          <p:spPr bwMode="auto">
            <a:xfrm>
              <a:off x="9989672" y="2713950"/>
              <a:ext cx="882981" cy="882981"/>
            </a:xfrm>
            <a:prstGeom prst="ellipse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fr-FR" sz="1600" b="0" i="0" u="none" strike="noStrike" cap="none" spc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endParaRPr>
            </a:p>
          </p:txBody>
        </p:sp>
      </p:grpSp>
      <p:grpSp>
        <p:nvGrpSpPr>
          <p:cNvPr id="16" name="Groupe 36"/>
          <p:cNvGrpSpPr/>
          <p:nvPr/>
        </p:nvGrpSpPr>
        <p:grpSpPr bwMode="auto">
          <a:xfrm>
            <a:off x="266917" y="4018812"/>
            <a:ext cx="540000" cy="540000"/>
            <a:chOff x="10063079" y="2672455"/>
            <a:chExt cx="829952" cy="828848"/>
          </a:xfrm>
        </p:grpSpPr>
        <p:grpSp>
          <p:nvGrpSpPr>
            <p:cNvPr id="17" name="Groupe 38"/>
            <p:cNvGrpSpPr/>
            <p:nvPr/>
          </p:nvGrpSpPr>
          <p:grpSpPr bwMode="auto">
            <a:xfrm>
              <a:off x="10063079" y="2819478"/>
              <a:ext cx="828848" cy="551802"/>
              <a:chOff x="4236933" y="2847376"/>
              <a:chExt cx="1382721" cy="920540"/>
            </a:xfrm>
            <a:solidFill>
              <a:srgbClr val="FFFFFF"/>
            </a:solidFill>
          </p:grpSpPr>
          <p:pic>
            <p:nvPicPr>
              <p:cNvPr id="18" name="Graphique 41" descr="Homme"/>
              <p:cNvPicPr>
                <a:picLocks noChangeAspect="1"/>
              </p:cNvPicPr>
              <p:nvPr/>
            </p:nvPicPr>
            <p:blipFill>
              <a:blip r:embed="rId4"/>
              <a:stretch/>
            </p:blipFill>
            <p:spPr bwMode="auto">
              <a:xfrm>
                <a:off x="4705254" y="284737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9" name="Graphique 42" descr="Femme"/>
              <p:cNvPicPr>
                <a:picLocks noChangeAspect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4236933" y="2853517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20" name="Ellipse 40"/>
            <p:cNvSpPr/>
            <p:nvPr/>
          </p:nvSpPr>
          <p:spPr bwMode="auto">
            <a:xfrm>
              <a:off x="10064184" y="2672455"/>
              <a:ext cx="828848" cy="828848"/>
            </a:xfrm>
            <a:prstGeom prst="ellipse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sz="1800" b="0" i="0" u="none" strike="noStrike" cap="none" spc="0">
                  <a:ln>
                    <a:noFill/>
                  </a:ln>
                  <a:solidFill>
                    <a:srgbClr val="FFFFFF"/>
                  </a:solidFill>
                  <a:latin typeface="Vinci Sans"/>
                </a:rPr>
                <a:t> </a:t>
              </a:r>
              <a:endParaRPr/>
            </a:p>
          </p:txBody>
        </p:sp>
      </p:grpSp>
      <p:pic>
        <p:nvPicPr>
          <p:cNvPr id="21" name="Image 2" descr="Une image contenant dessin, horloge&#10;&#10;Description générée automatiquement"/>
          <p:cNvPicPr>
            <a:picLocks noChangeAspect="1"/>
          </p:cNvPicPr>
          <p:nvPr/>
        </p:nvPicPr>
        <p:blipFill>
          <a:blip r:embed="rId6">
            <a:grayscl/>
          </a:blip>
          <a:stretch/>
        </p:blipFill>
        <p:spPr bwMode="auto">
          <a:xfrm>
            <a:off x="10210835" y="1947688"/>
            <a:ext cx="803689" cy="746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/>
          <p:nvPr/>
        </p:nvSpPr>
        <p:spPr bwMode="auto">
          <a:xfrm>
            <a:off x="0" y="420416"/>
            <a:ext cx="11936627" cy="743223"/>
          </a:xfrm>
          <a:prstGeom prst="rect">
            <a:avLst/>
          </a:prstGeom>
        </p:spPr>
        <p:txBody>
          <a:bodyPr/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000" marR="0" lvl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600" b="1" i="0" u="none" strike="noStrike" cap="all" spc="0">
                <a:ln>
                  <a:noFill/>
                </a:ln>
                <a:solidFill>
                  <a:srgbClr val="535353"/>
                </a:solidFill>
                <a:latin typeface="Vinci Sans"/>
              </a:rPr>
              <a:t>BASWARE </a:t>
            </a:r>
            <a:r>
              <a:rPr lang="en-GB" sz="3600" b="0" i="0" u="none" strike="noStrike" cap="all" spc="0">
                <a:ln>
                  <a:noFill/>
                </a:ln>
                <a:solidFill>
                  <a:srgbClr val="535353"/>
                </a:solidFill>
                <a:latin typeface="Vinci Sans"/>
              </a:rPr>
              <a:t>SOLUTION OVERVIEW</a:t>
            </a:r>
            <a:endParaRPr lang="en-GB" sz="6000" b="0" i="0" u="none" strike="noStrike" cap="all" spc="0">
              <a:ln>
                <a:noFill/>
              </a:ln>
              <a:solidFill>
                <a:srgbClr val="535353"/>
              </a:solidFill>
              <a:latin typeface="Vinci Sans"/>
            </a:endParaRPr>
          </a:p>
        </p:txBody>
      </p:sp>
      <p:cxnSp>
        <p:nvCxnSpPr>
          <p:cNvPr id="5" name="Connecteur droit 44"/>
          <p:cNvCxnSpPr>
            <a:cxnSpLocks/>
          </p:cNvCxnSpPr>
          <p:nvPr/>
        </p:nvCxnSpPr>
        <p:spPr bwMode="auto">
          <a:xfrm>
            <a:off x="762435" y="1049570"/>
            <a:ext cx="7419540" cy="0"/>
          </a:xfrm>
          <a:prstGeom prst="line">
            <a:avLst/>
          </a:prstGeom>
          <a:noFill/>
          <a:ln w="952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grpSp>
        <p:nvGrpSpPr>
          <p:cNvPr id="6" name="Group 7"/>
          <p:cNvGrpSpPr/>
          <p:nvPr/>
        </p:nvGrpSpPr>
        <p:grpSpPr bwMode="auto">
          <a:xfrm>
            <a:off x="539931" y="1152520"/>
            <a:ext cx="11112137" cy="5132658"/>
            <a:chOff x="457203" y="594354"/>
            <a:chExt cx="8556118" cy="4098950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457203" y="594354"/>
              <a:ext cx="8556118" cy="4098950"/>
            </a:xfrm>
            <a:prstGeom prst="rect">
              <a:avLst/>
            </a:prstGeom>
          </p:spPr>
        </p:pic>
        <p:sp>
          <p:nvSpPr>
            <p:cNvPr id="8" name="Rectangle 41"/>
            <p:cNvSpPr/>
            <p:nvPr/>
          </p:nvSpPr>
          <p:spPr bwMode="auto">
            <a:xfrm>
              <a:off x="7668491" y="2369127"/>
              <a:ext cx="1080654" cy="685800"/>
            </a:xfrm>
            <a:prstGeom prst="rect">
              <a:avLst/>
            </a:prstGeom>
            <a:solidFill>
              <a:srgbClr val="00B7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nl-BE" sz="2400" b="0" i="0" u="none" strike="noStrike" cap="none" spc="0">
                  <a:ln>
                    <a:noFill/>
                  </a:ln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ERP</a:t>
              </a:r>
              <a:endParaRPr/>
            </a:p>
          </p:txBody>
        </p:sp>
      </p:grpSp>
      <p:pic>
        <p:nvPicPr>
          <p:cNvPr id="9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372833" y="284573"/>
            <a:ext cx="1277106" cy="219455"/>
          </a:xfrm>
          <a:prstGeom prst="rect">
            <a:avLst/>
          </a:prstGeom>
        </p:spPr>
      </p:pic>
      <p:pic>
        <p:nvPicPr>
          <p:cNvPr id="10" name="Image 43" descr="vinci png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552140" y="96367"/>
            <a:ext cx="1639860" cy="696177"/>
          </a:xfrm>
          <a:prstGeom prst="rect">
            <a:avLst/>
          </a:prstGeom>
        </p:spPr>
      </p:pic>
      <p:sp>
        <p:nvSpPr>
          <p:cNvPr id="11" name="Espace réservé du numéro de diapositive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2066355A-084C-D24E-9AD2-7E4FC41EA627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GB">
                <a:solidFill>
                  <a:srgbClr val="263D83"/>
                </a:solidFill>
                <a:latin typeface="Arial"/>
              </a:rPr>
              <a:t>DIP – Project Overview</a:t>
            </a:r>
            <a:br>
              <a:rPr lang="en-GB">
                <a:solidFill>
                  <a:srgbClr val="263D83"/>
                </a:solidFill>
                <a:latin typeface="Arial"/>
              </a:rPr>
            </a:br>
            <a:r>
              <a:rPr lang="en-GB" sz="2400">
                <a:solidFill>
                  <a:srgbClr val="00B0F0"/>
                </a:solidFill>
              </a:rPr>
              <a:t>Solution overview – incoming AP Processes</a:t>
            </a:r>
            <a:endParaRPr lang="en-GB"/>
          </a:p>
        </p:txBody>
      </p:sp>
      <p:sp>
        <p:nvSpPr>
          <p:cNvPr id="5" name="Espace réservé du numéro de diapositive 1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 defTabSz="573466">
              <a:defRPr/>
            </a:pPr>
            <a:fld id="{2066355A-084C-D24E-9AD2-7E4FC41EA627}" type="slidenum">
              <a:rPr lang="en-GB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8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6" name="Title 1"/>
          <p:cNvSpPr txBox="1"/>
          <p:nvPr/>
        </p:nvSpPr>
        <p:spPr bwMode="auto">
          <a:xfrm>
            <a:off x="3273989" y="6405267"/>
            <a:ext cx="5085018" cy="1967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>
              <a:spcBef>
                <a:spcPts val="0"/>
              </a:spcBef>
              <a:buNone/>
              <a:defRPr sz="2800" b="0" i="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 defTabSz="573466">
              <a:defRPr/>
            </a:pPr>
            <a:endParaRPr lang="en-US" sz="1000" spc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Picture 26"/>
          <p:cNvPicPr>
            <a:picLocks noChangeAspect="1"/>
          </p:cNvPicPr>
          <p:nvPr/>
        </p:nvPicPr>
        <p:blipFill>
          <a:blip r:embed="rId2"/>
          <a:srcRect l="11434" t="20683" r="6292" b="25694"/>
          <a:stretch/>
        </p:blipFill>
        <p:spPr bwMode="auto">
          <a:xfrm>
            <a:off x="4447873" y="1915084"/>
            <a:ext cx="2444429" cy="1364100"/>
          </a:xfrm>
          <a:prstGeom prst="rect">
            <a:avLst/>
          </a:prstGeom>
        </p:spPr>
      </p:pic>
      <p:cxnSp>
        <p:nvCxnSpPr>
          <p:cNvPr id="8" name="Straight Connector 27"/>
          <p:cNvCxnSpPr>
            <a:cxnSpLocks/>
          </p:cNvCxnSpPr>
          <p:nvPr/>
        </p:nvCxnSpPr>
        <p:spPr bwMode="auto">
          <a:xfrm>
            <a:off x="857414" y="4930965"/>
            <a:ext cx="9617403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28"/>
          <p:cNvSpPr txBox="1"/>
          <p:nvPr/>
        </p:nvSpPr>
        <p:spPr bwMode="auto">
          <a:xfrm>
            <a:off x="790256" y="1748697"/>
            <a:ext cx="1576072" cy="483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081">
              <a:buSzPct val="100000"/>
              <a:defRPr/>
            </a:pPr>
            <a:r>
              <a:rPr lang="fi-FI" sz="1250" b="1">
                <a:solidFill>
                  <a:srgbClr val="00A9CE"/>
                </a:solidFill>
                <a:latin typeface="Arial"/>
              </a:rPr>
              <a:t>INVOICE SENDER</a:t>
            </a:r>
            <a:endParaRPr/>
          </a:p>
          <a:p>
            <a:pPr defTabSz="430081">
              <a:buSzPct val="100000"/>
              <a:defRPr/>
            </a:pPr>
            <a:r>
              <a:rPr lang="fi-FI" sz="1250" b="1">
                <a:solidFill>
                  <a:srgbClr val="00A9CE"/>
                </a:solidFill>
                <a:latin typeface="Arial"/>
              </a:rPr>
              <a:t>(SUPPLIER)</a:t>
            </a:r>
            <a:endParaRPr/>
          </a:p>
        </p:txBody>
      </p:sp>
      <p:sp>
        <p:nvSpPr>
          <p:cNvPr id="10" name="TextBox 29"/>
          <p:cNvSpPr txBox="1"/>
          <p:nvPr/>
        </p:nvSpPr>
        <p:spPr bwMode="auto">
          <a:xfrm>
            <a:off x="857414" y="3433829"/>
            <a:ext cx="1024639" cy="483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081">
              <a:buSzPct val="100000"/>
              <a:defRPr/>
            </a:pPr>
            <a:r>
              <a:rPr lang="fi-FI" sz="1250" b="1">
                <a:solidFill>
                  <a:srgbClr val="00A9CE"/>
                </a:solidFill>
                <a:latin typeface="Arial"/>
              </a:rPr>
              <a:t>BASWARE</a:t>
            </a:r>
            <a:endParaRPr/>
          </a:p>
          <a:p>
            <a:pPr defTabSz="430081">
              <a:buSzPct val="100000"/>
              <a:defRPr/>
            </a:pPr>
            <a:r>
              <a:rPr lang="fi-FI" sz="1250" b="1">
                <a:solidFill>
                  <a:srgbClr val="00A9CE"/>
                </a:solidFill>
                <a:latin typeface="Arial"/>
              </a:rPr>
              <a:t>NETWORK</a:t>
            </a:r>
            <a:endParaRPr/>
          </a:p>
        </p:txBody>
      </p:sp>
      <p:grpSp>
        <p:nvGrpSpPr>
          <p:cNvPr id="11" name="Group 30"/>
          <p:cNvGrpSpPr/>
          <p:nvPr/>
        </p:nvGrpSpPr>
        <p:grpSpPr bwMode="auto">
          <a:xfrm>
            <a:off x="9013252" y="2371551"/>
            <a:ext cx="1253645" cy="791249"/>
            <a:chOff x="1019879" y="3347679"/>
            <a:chExt cx="1445155" cy="954087"/>
          </a:xfrm>
        </p:grpSpPr>
        <p:pic>
          <p:nvPicPr>
            <p:cNvPr id="12" name="Picture 31"/>
            <p:cNvPicPr>
              <a:picLocks noChangeAspect="1"/>
            </p:cNvPicPr>
            <p:nvPr/>
          </p:nvPicPr>
          <p:blipFill>
            <a:blip r:embed="rId3"/>
            <a:srcRect l="6138" t="52938" r="29144" b="9323"/>
            <a:stretch/>
          </p:blipFill>
          <p:spPr bwMode="auto">
            <a:xfrm>
              <a:off x="1019879" y="3347679"/>
              <a:ext cx="1445155" cy="954087"/>
            </a:xfrm>
            <a:prstGeom prst="rect">
              <a:avLst/>
            </a:prstGeom>
          </p:spPr>
        </p:pic>
        <p:sp>
          <p:nvSpPr>
            <p:cNvPr id="13" name="TextBox 32"/>
            <p:cNvSpPr txBox="1"/>
            <p:nvPr/>
          </p:nvSpPr>
          <p:spPr bwMode="auto">
            <a:xfrm>
              <a:off x="1551544" y="3551095"/>
              <a:ext cx="264542" cy="530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30081">
                <a:buSzPct val="100000"/>
                <a:defRPr/>
              </a:pPr>
              <a:endParaRPr lang="fi-FI" sz="2250" b="1">
                <a:solidFill>
                  <a:srgbClr val="FFD21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Rectangle 14"/>
          <p:cNvSpPr/>
          <p:nvPr/>
        </p:nvSpPr>
        <p:spPr bwMode="auto">
          <a:xfrm>
            <a:off x="4799357" y="1547423"/>
            <a:ext cx="1839298" cy="323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30081">
              <a:defRPr/>
            </a:pPr>
            <a:r>
              <a:rPr lang="fi-FI" sz="1500" b="1">
                <a:solidFill>
                  <a:srgbClr val="D9D9D6">
                    <a:lumMod val="50000"/>
                  </a:srgbClr>
                </a:solidFill>
                <a:latin typeface="Arial"/>
              </a:rPr>
              <a:t>ONLINE PORTAL</a:t>
            </a:r>
            <a:endParaRPr/>
          </a:p>
        </p:txBody>
      </p:sp>
      <p:cxnSp>
        <p:nvCxnSpPr>
          <p:cNvPr id="15" name="Straight Connector 34"/>
          <p:cNvCxnSpPr>
            <a:cxnSpLocks/>
          </p:cNvCxnSpPr>
          <p:nvPr/>
        </p:nvCxnSpPr>
        <p:spPr bwMode="auto">
          <a:xfrm>
            <a:off x="744476" y="3445031"/>
            <a:ext cx="9617403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35"/>
          <p:cNvCxnSpPr>
            <a:cxnSpLocks/>
          </p:cNvCxnSpPr>
          <p:nvPr/>
        </p:nvCxnSpPr>
        <p:spPr bwMode="auto">
          <a:xfrm>
            <a:off x="5585644" y="3126637"/>
            <a:ext cx="8115" cy="508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36"/>
          <p:cNvCxnSpPr>
            <a:cxnSpLocks/>
          </p:cNvCxnSpPr>
          <p:nvPr/>
        </p:nvCxnSpPr>
        <p:spPr bwMode="auto">
          <a:xfrm>
            <a:off x="7751208" y="3105803"/>
            <a:ext cx="8115" cy="508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8" name="Picture 37"/>
          <p:cNvPicPr>
            <a:picLocks noChangeAspect="1"/>
          </p:cNvPicPr>
          <p:nvPr/>
        </p:nvPicPr>
        <p:blipFill>
          <a:blip r:embed="rId2"/>
          <a:srcRect l="11434" t="20683" r="6292" b="25694"/>
          <a:stretch/>
        </p:blipFill>
        <p:spPr bwMode="auto">
          <a:xfrm>
            <a:off x="6590326" y="1910779"/>
            <a:ext cx="2444429" cy="1364100"/>
          </a:xfrm>
          <a:prstGeom prst="rect">
            <a:avLst/>
          </a:prstGeom>
        </p:spPr>
      </p:pic>
      <p:sp>
        <p:nvSpPr>
          <p:cNvPr id="19" name="Rectangle 19"/>
          <p:cNvSpPr/>
          <p:nvPr/>
        </p:nvSpPr>
        <p:spPr bwMode="auto">
          <a:xfrm>
            <a:off x="4933354" y="2157148"/>
            <a:ext cx="1424865" cy="75794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0081">
              <a:defRPr/>
            </a:pPr>
            <a:r>
              <a:rPr lang="fi-FI" sz="1250">
                <a:solidFill>
                  <a:prstClr val="white"/>
                </a:solidFill>
                <a:latin typeface="Arial"/>
              </a:rPr>
              <a:t>BASWARE PORTAL            </a:t>
            </a:r>
            <a:endParaRPr/>
          </a:p>
        </p:txBody>
      </p:sp>
      <p:sp>
        <p:nvSpPr>
          <p:cNvPr id="20" name="Rectangle 20"/>
          <p:cNvSpPr/>
          <p:nvPr/>
        </p:nvSpPr>
        <p:spPr bwMode="auto">
          <a:xfrm>
            <a:off x="7075277" y="2145264"/>
            <a:ext cx="1424865" cy="75794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0081">
              <a:defRPr/>
            </a:pPr>
            <a:endParaRPr lang="fi-FI" sz="125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1" name="Picture 4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059597" y="1982310"/>
            <a:ext cx="1406861" cy="1464542"/>
          </a:xfrm>
          <a:prstGeom prst="rect">
            <a:avLst/>
          </a:prstGeom>
        </p:spPr>
      </p:pic>
      <p:sp>
        <p:nvSpPr>
          <p:cNvPr id="22" name="Rounded Rectangle 46"/>
          <p:cNvSpPr/>
          <p:nvPr/>
        </p:nvSpPr>
        <p:spPr bwMode="auto">
          <a:xfrm>
            <a:off x="7839841" y="2397145"/>
            <a:ext cx="614158" cy="37934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0081">
              <a:defRPr/>
            </a:pPr>
            <a:r>
              <a:rPr lang="fi-FI" sz="1300">
                <a:solidFill>
                  <a:prstClr val="white"/>
                </a:solidFill>
                <a:latin typeface="Arial"/>
              </a:rPr>
              <a:t>PDF</a:t>
            </a:r>
            <a:endParaRPr lang="fi-FI" sz="15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Rectangle 23"/>
          <p:cNvSpPr/>
          <p:nvPr/>
        </p:nvSpPr>
        <p:spPr bwMode="auto">
          <a:xfrm>
            <a:off x="6868060" y="1578658"/>
            <a:ext cx="1839298" cy="323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30081">
              <a:defRPr/>
            </a:pPr>
            <a:r>
              <a:rPr lang="fi-FI" sz="1500" b="1">
                <a:solidFill>
                  <a:srgbClr val="D9D9D6">
                    <a:lumMod val="50000"/>
                  </a:srgbClr>
                </a:solidFill>
                <a:latin typeface="Arial"/>
              </a:rPr>
              <a:t>PDF E-INVOICE</a:t>
            </a:r>
            <a:endParaRPr/>
          </a:p>
        </p:txBody>
      </p:sp>
      <p:sp>
        <p:nvSpPr>
          <p:cNvPr id="24" name="Rectangle 24"/>
          <p:cNvSpPr/>
          <p:nvPr/>
        </p:nvSpPr>
        <p:spPr bwMode="auto">
          <a:xfrm>
            <a:off x="8713792" y="1547423"/>
            <a:ext cx="1839298" cy="555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30081">
              <a:defRPr/>
            </a:pPr>
            <a:r>
              <a:rPr lang="fi-FI" sz="1500" b="1">
                <a:solidFill>
                  <a:srgbClr val="D9D9D6">
                    <a:lumMod val="50000"/>
                  </a:srgbClr>
                </a:solidFill>
                <a:latin typeface="Arial"/>
              </a:rPr>
              <a:t>PAPER INVOICE</a:t>
            </a:r>
            <a:endParaRPr/>
          </a:p>
          <a:p>
            <a:pPr defTabSz="430081">
              <a:defRPr/>
            </a:pPr>
            <a:r>
              <a:rPr lang="fi-FI" sz="1500">
                <a:solidFill>
                  <a:srgbClr val="D9D9D6">
                    <a:lumMod val="50000"/>
                  </a:srgbClr>
                </a:solidFill>
                <a:latin typeface="Arial"/>
              </a:rPr>
              <a:t>	CloudScan</a:t>
            </a:r>
            <a:endParaRPr/>
          </a:p>
        </p:txBody>
      </p:sp>
      <p:sp>
        <p:nvSpPr>
          <p:cNvPr id="25" name="Rectangle 25"/>
          <p:cNvSpPr/>
          <p:nvPr/>
        </p:nvSpPr>
        <p:spPr bwMode="auto">
          <a:xfrm>
            <a:off x="2755298" y="1547423"/>
            <a:ext cx="1926138" cy="555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30081">
              <a:defRPr/>
            </a:pPr>
            <a:r>
              <a:rPr lang="fi-FI" sz="1500" b="1">
                <a:solidFill>
                  <a:srgbClr val="D9D9D6">
                    <a:lumMod val="50000"/>
                  </a:srgbClr>
                </a:solidFill>
                <a:latin typeface="Arial"/>
              </a:rPr>
              <a:t>E-INVOICES, EDI, INTEROPS</a:t>
            </a:r>
            <a:endParaRPr/>
          </a:p>
        </p:txBody>
      </p:sp>
      <p:sp>
        <p:nvSpPr>
          <p:cNvPr id="26" name="Freeform 4"/>
          <p:cNvSpPr/>
          <p:nvPr/>
        </p:nvSpPr>
        <p:spPr bwMode="auto">
          <a:xfrm>
            <a:off x="3236935" y="3129539"/>
            <a:ext cx="2119863" cy="1889044"/>
          </a:xfrm>
          <a:custGeom>
            <a:avLst/>
            <a:gdLst>
              <a:gd name="connsiteX0" fmla="*/ 327459 w 1690094"/>
              <a:gd name="connsiteY0" fmla="*/ 0 h 1506070"/>
              <a:gd name="connsiteX1" fmla="*/ 1250824 w 1690094"/>
              <a:gd name="connsiteY1" fmla="*/ 762000 h 1506070"/>
              <a:gd name="connsiteX2" fmla="*/ 4730 w 1690094"/>
              <a:gd name="connsiteY2" fmla="*/ 941294 h 1506070"/>
              <a:gd name="connsiteX3" fmla="*/ 856377 w 1690094"/>
              <a:gd name="connsiteY3" fmla="*/ 1111623 h 1506070"/>
              <a:gd name="connsiteX4" fmla="*/ 1690094 w 1690094"/>
              <a:gd name="connsiteY4" fmla="*/ 1506070 h 150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0094" h="1506070" extrusionOk="0">
                <a:moveTo>
                  <a:pt x="327459" y="0"/>
                </a:moveTo>
                <a:cubicBezTo>
                  <a:pt x="816035" y="302559"/>
                  <a:pt x="1304612" y="605118"/>
                  <a:pt x="1250824" y="762000"/>
                </a:cubicBezTo>
                <a:cubicBezTo>
                  <a:pt x="1197036" y="918882"/>
                  <a:pt x="70471" y="883024"/>
                  <a:pt x="4730" y="941294"/>
                </a:cubicBezTo>
                <a:cubicBezTo>
                  <a:pt x="-61011" y="999565"/>
                  <a:pt x="575483" y="1017494"/>
                  <a:pt x="856377" y="1111623"/>
                </a:cubicBezTo>
                <a:cubicBezTo>
                  <a:pt x="1137271" y="1205752"/>
                  <a:pt x="1413682" y="1355911"/>
                  <a:pt x="1690094" y="150607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0081">
              <a:defRPr/>
            </a:pPr>
            <a:endParaRPr lang="en-US" sz="225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Freeform 8"/>
          <p:cNvSpPr/>
          <p:nvPr/>
        </p:nvSpPr>
        <p:spPr bwMode="auto">
          <a:xfrm>
            <a:off x="3715127" y="3129541"/>
            <a:ext cx="910791" cy="1127676"/>
          </a:xfrm>
          <a:custGeom>
            <a:avLst/>
            <a:gdLst>
              <a:gd name="connsiteX0" fmla="*/ 0 w 726142"/>
              <a:gd name="connsiteY0" fmla="*/ 0 h 899057"/>
              <a:gd name="connsiteX1" fmla="*/ 62753 w 726142"/>
              <a:gd name="connsiteY1" fmla="*/ 618564 h 899057"/>
              <a:gd name="connsiteX2" fmla="*/ 268942 w 726142"/>
              <a:gd name="connsiteY2" fmla="*/ 770964 h 899057"/>
              <a:gd name="connsiteX3" fmla="*/ 591671 w 726142"/>
              <a:gd name="connsiteY3" fmla="*/ 869576 h 899057"/>
              <a:gd name="connsiteX4" fmla="*/ 690283 w 726142"/>
              <a:gd name="connsiteY4" fmla="*/ 896470 h 899057"/>
              <a:gd name="connsiteX5" fmla="*/ 726142 w 726142"/>
              <a:gd name="connsiteY5" fmla="*/ 896470 h 8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142" h="899057" extrusionOk="0">
                <a:moveTo>
                  <a:pt x="0" y="0"/>
                </a:moveTo>
                <a:cubicBezTo>
                  <a:pt x="8964" y="245035"/>
                  <a:pt x="17929" y="490070"/>
                  <a:pt x="62753" y="618564"/>
                </a:cubicBezTo>
                <a:cubicBezTo>
                  <a:pt x="107577" y="747058"/>
                  <a:pt x="180789" y="729129"/>
                  <a:pt x="268942" y="770964"/>
                </a:cubicBezTo>
                <a:cubicBezTo>
                  <a:pt x="357095" y="812799"/>
                  <a:pt x="521447" y="848658"/>
                  <a:pt x="591671" y="869576"/>
                </a:cubicBezTo>
                <a:cubicBezTo>
                  <a:pt x="661895" y="890494"/>
                  <a:pt x="667871" y="891988"/>
                  <a:pt x="690283" y="896470"/>
                </a:cubicBezTo>
                <a:cubicBezTo>
                  <a:pt x="712695" y="900952"/>
                  <a:pt x="719418" y="898711"/>
                  <a:pt x="726142" y="89647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0081">
              <a:defRPr/>
            </a:pPr>
            <a:endParaRPr lang="en-US" sz="225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8" name="Curved Connector 14"/>
          <p:cNvCxnSpPr>
            <a:cxnSpLocks/>
            <a:stCxn id="29" idx="2"/>
          </p:cNvCxnSpPr>
          <p:nvPr/>
        </p:nvCxnSpPr>
        <p:spPr bwMode="auto">
          <a:xfrm rot="16199999" flipH="1">
            <a:off x="4400006" y="2573694"/>
            <a:ext cx="1021525" cy="238763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4"/>
          <p:cNvCxnSpPr>
            <a:cxnSpLocks/>
            <a:stCxn id="12" idx="2"/>
          </p:cNvCxnSpPr>
          <p:nvPr/>
        </p:nvCxnSpPr>
        <p:spPr bwMode="auto">
          <a:xfrm rot="5400000">
            <a:off x="7977175" y="2615371"/>
            <a:ext cx="1115473" cy="221033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49"/>
          <p:cNvCxnSpPr>
            <a:cxnSpLocks/>
          </p:cNvCxnSpPr>
          <p:nvPr/>
        </p:nvCxnSpPr>
        <p:spPr bwMode="auto">
          <a:xfrm>
            <a:off x="6705716" y="4742149"/>
            <a:ext cx="0" cy="322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2" name="Picture 5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203189" y="3673331"/>
            <a:ext cx="1005055" cy="1068819"/>
          </a:xfrm>
          <a:prstGeom prst="rect">
            <a:avLst/>
          </a:prstGeom>
        </p:spPr>
      </p:pic>
      <p:pic>
        <p:nvPicPr>
          <p:cNvPr id="29" name="Picture 2" descr="Kuvahaun tulos haulle server illustration"/>
          <p:cNvPicPr>
            <a:picLocks noChangeAspect="1" noChangeArrowheads="1"/>
          </p:cNvPicPr>
          <p:nvPr/>
        </p:nvPicPr>
        <p:blipFill>
          <a:blip r:embed="rId6">
            <a:duotone>
              <a:srgbClr val="000000">
                <a:shade val="45000"/>
                <a:satMod val="135000"/>
              </a:srgbClr>
              <a:prstClr val="white"/>
            </a:duotone>
          </a:blip>
          <a:srcRect r="2222" b="7515"/>
          <a:stretch/>
        </p:blipFill>
        <p:spPr bwMode="auto">
          <a:xfrm>
            <a:off x="3068838" y="2145264"/>
            <a:ext cx="1296220" cy="1111485"/>
          </a:xfrm>
          <a:prstGeom prst="rect">
            <a:avLst/>
          </a:prstGeom>
          <a:noFill/>
        </p:spPr>
      </p:pic>
      <p:pic>
        <p:nvPicPr>
          <p:cNvPr id="33" name="Picture 52"/>
          <p:cNvPicPr>
            <a:picLocks noChangeAspect="1"/>
          </p:cNvPicPr>
          <p:nvPr/>
        </p:nvPicPr>
        <p:blipFill>
          <a:blip r:embed="rId7"/>
          <a:srcRect t="7034"/>
          <a:stretch/>
        </p:blipFill>
        <p:spPr bwMode="auto">
          <a:xfrm>
            <a:off x="6213139" y="5141203"/>
            <a:ext cx="1087079" cy="1014852"/>
          </a:xfrm>
          <a:prstGeom prst="rect">
            <a:avLst/>
          </a:prstGeom>
        </p:spPr>
      </p:pic>
      <p:sp>
        <p:nvSpPr>
          <p:cNvPr id="34" name="Oval 55"/>
          <p:cNvSpPr/>
          <p:nvPr/>
        </p:nvSpPr>
        <p:spPr bwMode="auto">
          <a:xfrm>
            <a:off x="6627439" y="1269173"/>
            <a:ext cx="2340000" cy="2340000"/>
          </a:xfrm>
          <a:prstGeom prst="ellipse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 defTabSz="430081">
              <a:defRPr/>
            </a:pPr>
            <a:endParaRPr lang="ro-RO" sz="170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5" name="Picture 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9372833" y="284573"/>
            <a:ext cx="1277106" cy="219455"/>
          </a:xfrm>
          <a:prstGeom prst="rect">
            <a:avLst/>
          </a:prstGeom>
        </p:spPr>
      </p:pic>
      <p:pic>
        <p:nvPicPr>
          <p:cNvPr id="36" name="Image 39" descr="vinci png.png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0552140" y="96367"/>
            <a:ext cx="1639860" cy="6961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2"/>
          <p:cNvSpPr txBox="1"/>
          <p:nvPr/>
        </p:nvSpPr>
        <p:spPr bwMode="auto">
          <a:xfrm>
            <a:off x="3276032" y="4452243"/>
            <a:ext cx="4396735" cy="1723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defRPr/>
            </a:pPr>
            <a:r>
              <a:rPr lang="nl-BE" sz="1400" b="1"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PORTAL KEY-IN </a:t>
            </a:r>
            <a:endParaRPr/>
          </a:p>
          <a:p>
            <a:pPr>
              <a:defRPr/>
            </a:pPr>
            <a:r>
              <a:rPr lang="nl-BE" sz="1200" i="1">
                <a:solidFill>
                  <a:schemeClr val="accent1">
                    <a:lumMod val="75000"/>
                  </a:schemeClr>
                </a:solidFill>
                <a:latin typeface="Vinci Sans"/>
              </a:rPr>
              <a:t>&gt;1 invoice/year if no IT infrastructure</a:t>
            </a:r>
          </a:p>
          <a:p>
            <a:pPr>
              <a:defRPr/>
            </a:pPr>
            <a:endParaRPr lang="nl-BE" sz="800">
              <a:solidFill>
                <a:srgbClr val="000000">
                  <a:lumMod val="65000"/>
                  <a:lumOff val="35000"/>
                </a:srgbClr>
              </a:solidFill>
              <a:latin typeface="Vinci Sans"/>
            </a:endParaRPr>
          </a:p>
          <a:p>
            <a:pPr>
              <a:defRPr/>
            </a:pPr>
            <a:r>
              <a:rPr lang="nl-BE" sz="1200"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Supplier enters invoice data manually on Basware portal Supplier has to be invited</a:t>
            </a:r>
          </a:p>
          <a:p>
            <a:pPr>
              <a:defRPr/>
            </a:pPr>
            <a:r>
              <a:rPr lang="nl-BE" sz="1200"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Supplier has to register</a:t>
            </a:r>
            <a:endParaRPr/>
          </a:p>
          <a:p>
            <a:pPr>
              <a:defRPr/>
            </a:pPr>
            <a:r>
              <a:rPr lang="nl-BE" sz="1200"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Supplier has to download auto generated PDF for his accountancy</a:t>
            </a:r>
            <a:endParaRPr/>
          </a:p>
          <a:p>
            <a:pPr>
              <a:defRPr/>
            </a:pPr>
            <a:r>
              <a:rPr lang="nl-BE" sz="1200"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Allows supplier to check status updates </a:t>
            </a:r>
            <a:endParaRPr/>
          </a:p>
          <a:p>
            <a:pPr>
              <a:defRPr/>
            </a:pPr>
            <a:r>
              <a:rPr lang="nl-BE" sz="1200" i="1">
                <a:solidFill>
                  <a:schemeClr val="accent1">
                    <a:lumMod val="75000"/>
                  </a:schemeClr>
                </a:solidFill>
                <a:latin typeface="Vinci Sans"/>
              </a:rPr>
              <a:t>(i.e. business info on invoice processing in SAP via portal for tracking)</a:t>
            </a:r>
            <a:endParaRPr/>
          </a:p>
        </p:txBody>
      </p:sp>
      <p:sp>
        <p:nvSpPr>
          <p:cNvPr id="5" name="Titre 6"/>
          <p:cNvSpPr txBox="1"/>
          <p:nvPr/>
        </p:nvSpPr>
        <p:spPr bwMode="auto">
          <a:xfrm>
            <a:off x="0" y="444456"/>
            <a:ext cx="7508148" cy="944563"/>
          </a:xfrm>
          <a:prstGeom prst="rect">
            <a:avLst/>
          </a:prstGeom>
          <a:noFill/>
          <a:ln w="12700">
            <a:miter lim="400000"/>
          </a:ln>
          <a:effectLst/>
        </p:spPr>
        <p:txBody>
          <a:bodyPr lIns="0" tIns="0" rIns="0" bIns="0" anchor="b">
            <a:noAutofit/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all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000" marR="0" lvl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>
                <a:solidFill>
                  <a:srgbClr val="FFFFFF"/>
                </a:solidFill>
              </a:defRPr>
            </a:pPr>
            <a:r>
              <a:rPr lang="en-GB" sz="3600" b="1" i="0" u="none" strike="noStrike" cap="all" spc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RECEIVING SOLUTION</a:t>
            </a:r>
            <a:endParaRPr/>
          </a:p>
          <a:p>
            <a:pPr marL="684000" marR="0" lvl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>
                <a:solidFill>
                  <a:srgbClr val="FFFFFF"/>
                </a:solidFill>
              </a:defRPr>
            </a:pPr>
            <a:r>
              <a:rPr lang="en-GB" sz="3600" b="0"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THROUGH BASWARE</a:t>
            </a:r>
            <a:endParaRPr lang="en-GB" sz="3600" b="0" i="0" u="none" strike="noStrike" cap="all" spc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latin typeface="Vinci Sans"/>
            </a:endParaRPr>
          </a:p>
        </p:txBody>
      </p:sp>
      <p:sp>
        <p:nvSpPr>
          <p:cNvPr id="6" name="Ligne"/>
          <p:cNvSpPr/>
          <p:nvPr/>
        </p:nvSpPr>
        <p:spPr bwMode="auto">
          <a:xfrm flipV="1">
            <a:off x="729162" y="1481101"/>
            <a:ext cx="0" cy="483851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miter/>
          </a:ln>
        </p:spPr>
        <p:txBody>
          <a:bodyPr lIns="45719" rIns="45719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srgbClr val="000000"/>
              </a:solidFill>
              <a:latin typeface="Vinci Sans"/>
            </a:endParaRPr>
          </a:p>
        </p:txBody>
      </p:sp>
      <p:sp>
        <p:nvSpPr>
          <p:cNvPr id="7" name="Ligne"/>
          <p:cNvSpPr/>
          <p:nvPr/>
        </p:nvSpPr>
        <p:spPr bwMode="auto">
          <a:xfrm flipV="1">
            <a:off x="5131180" y="1491865"/>
            <a:ext cx="0" cy="498594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miter/>
          </a:ln>
        </p:spPr>
        <p:txBody>
          <a:bodyPr lIns="45719" rIns="45719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srgbClr val="000000"/>
              </a:solidFill>
              <a:latin typeface="Vinci Sans"/>
            </a:endParaRPr>
          </a:p>
        </p:txBody>
      </p:sp>
      <p:sp>
        <p:nvSpPr>
          <p:cNvPr id="8" name="Ligne"/>
          <p:cNvSpPr/>
          <p:nvPr/>
        </p:nvSpPr>
        <p:spPr bwMode="auto">
          <a:xfrm flipH="1" flipV="1">
            <a:off x="8002098" y="1481099"/>
            <a:ext cx="12157" cy="2892346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miter/>
          </a:ln>
        </p:spPr>
        <p:txBody>
          <a:bodyPr lIns="45719" rIns="45719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srgbClr val="000000"/>
              </a:solidFill>
              <a:latin typeface="Vinci Sans"/>
            </a:endParaRPr>
          </a:p>
        </p:txBody>
      </p:sp>
      <p:cxnSp>
        <p:nvCxnSpPr>
          <p:cNvPr id="9" name="Connecteur droit 18"/>
          <p:cNvCxnSpPr>
            <a:cxnSpLocks/>
            <a:stCxn id="6" idx="1"/>
            <a:endCxn id="8" idx="1"/>
          </p:cNvCxnSpPr>
          <p:nvPr/>
        </p:nvCxnSpPr>
        <p:spPr bwMode="auto">
          <a:xfrm flipV="1">
            <a:off x="729163" y="1481099"/>
            <a:ext cx="7272934" cy="2"/>
          </a:xfrm>
          <a:prstGeom prst="line">
            <a:avLst/>
          </a:prstGeom>
          <a:noFill/>
          <a:ln w="952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sp>
        <p:nvSpPr>
          <p:cNvPr id="10" name="ZoneTexte 19"/>
          <p:cNvSpPr txBox="1"/>
          <p:nvPr/>
        </p:nvSpPr>
        <p:spPr bwMode="auto">
          <a:xfrm>
            <a:off x="8557823" y="4452243"/>
            <a:ext cx="3085537" cy="2154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defRPr/>
            </a:pPr>
            <a:r>
              <a:rPr lang="nl-BE" sz="1400" b="1"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PAPER </a:t>
            </a:r>
            <a:endParaRPr/>
          </a:p>
          <a:p>
            <a:pPr>
              <a:defRPr/>
            </a:pPr>
            <a:r>
              <a:rPr lang="nl-BE" sz="1200" i="1">
                <a:solidFill>
                  <a:schemeClr val="accent1">
                    <a:lumMod val="75000"/>
                  </a:schemeClr>
                </a:solidFill>
                <a:latin typeface="Vinci Sans"/>
              </a:rPr>
              <a:t>Extract data from paper</a:t>
            </a:r>
            <a:endParaRPr/>
          </a:p>
          <a:p>
            <a:pPr>
              <a:defRPr/>
            </a:pPr>
            <a:endParaRPr lang="nl-BE" sz="800" i="1">
              <a:solidFill>
                <a:srgbClr val="000000">
                  <a:lumMod val="65000"/>
                  <a:lumOff val="35000"/>
                </a:srgbClr>
              </a:solidFill>
              <a:latin typeface="Vinci Sans"/>
            </a:endParaRPr>
          </a:p>
          <a:p>
            <a:pPr marL="171450" lvl="6" indent="-171450">
              <a:buFont typeface="Wingdings"/>
              <a:buChar char="§"/>
              <a:defRPr/>
            </a:pPr>
            <a:r>
              <a:rPr lang="nl-BE" sz="1200" u="sng"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Cloudscan : </a:t>
            </a:r>
            <a:endParaRPr/>
          </a:p>
          <a:p>
            <a:pPr>
              <a:defRPr/>
            </a:pPr>
            <a:r>
              <a:rPr lang="nl-BE" sz="1200"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      Supplier sends to VE entity postal address</a:t>
            </a:r>
          </a:p>
          <a:p>
            <a:pPr>
              <a:defRPr/>
            </a:pPr>
            <a:r>
              <a:rPr lang="nl-BE" sz="1200"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      VE scans locally with BW application</a:t>
            </a:r>
          </a:p>
          <a:p>
            <a:pPr>
              <a:defRPr/>
            </a:pPr>
            <a:r>
              <a:rPr lang="nl-BE" sz="1200"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      Data extraction &amp; validation by BW</a:t>
            </a:r>
            <a:endParaRPr/>
          </a:p>
          <a:p>
            <a:pPr marL="171450" indent="-171450">
              <a:buFont typeface="Wingdings"/>
              <a:buChar char="§"/>
              <a:defRPr/>
            </a:pPr>
            <a:r>
              <a:rPr lang="nl-BE" sz="1200" u="sng"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Scan &amp; Capture </a:t>
            </a:r>
            <a:r>
              <a:rPr lang="nl-BE" sz="1200"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: </a:t>
            </a:r>
            <a:endParaRPr/>
          </a:p>
          <a:p>
            <a:pPr>
              <a:defRPr/>
            </a:pPr>
            <a:r>
              <a:rPr lang="nl-BE" sz="1200"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      Supplier sends to postbox</a:t>
            </a:r>
            <a:endParaRPr/>
          </a:p>
          <a:p>
            <a:pPr>
              <a:defRPr/>
            </a:pPr>
            <a:r>
              <a:rPr lang="nl-BE" sz="1200"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      Scan partner BW scans</a:t>
            </a:r>
            <a:endParaRPr/>
          </a:p>
          <a:p>
            <a:pPr>
              <a:defRPr/>
            </a:pPr>
            <a:r>
              <a:rPr lang="nl-BE" sz="1200"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      Data extraction &amp; validation by BW</a:t>
            </a:r>
            <a:endParaRPr/>
          </a:p>
        </p:txBody>
      </p:sp>
      <p:pic>
        <p:nvPicPr>
          <p:cNvPr id="11" name="Picture 2" descr="Kuvahaun tulos haulle server illustration"/>
          <p:cNvPicPr>
            <a:picLocks noChangeAspect="1" noChangeArrowheads="1"/>
          </p:cNvPicPr>
          <p:nvPr/>
        </p:nvPicPr>
        <p:blipFill>
          <a:blip r:embed="rId2">
            <a:duotone>
              <a:srgbClr val="000000">
                <a:shade val="45000"/>
                <a:satMod val="135000"/>
              </a:srgbClr>
              <a:prstClr val="white"/>
            </a:duotone>
          </a:blip>
          <a:srcRect r="2222" b="7515"/>
          <a:stretch/>
        </p:blipFill>
        <p:spPr bwMode="auto">
          <a:xfrm>
            <a:off x="391475" y="2022306"/>
            <a:ext cx="675372" cy="579120"/>
          </a:xfrm>
          <a:prstGeom prst="rect">
            <a:avLst/>
          </a:prstGeom>
          <a:noFill/>
        </p:spPr>
      </p:pic>
      <p:sp>
        <p:nvSpPr>
          <p:cNvPr id="12" name="Ligne"/>
          <p:cNvSpPr/>
          <p:nvPr/>
        </p:nvSpPr>
        <p:spPr bwMode="auto">
          <a:xfrm flipH="1" flipV="1">
            <a:off x="2728171" y="1491865"/>
            <a:ext cx="12130" cy="2910919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miter/>
          </a:ln>
        </p:spPr>
        <p:txBody>
          <a:bodyPr lIns="45719" rIns="45719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srgbClr val="000000"/>
              </a:solidFill>
              <a:latin typeface="Vinci Sans"/>
            </a:endParaRPr>
          </a:p>
        </p:txBody>
      </p:sp>
      <p:sp>
        <p:nvSpPr>
          <p:cNvPr id="13" name="ZoneTexte 1"/>
          <p:cNvSpPr txBox="1"/>
          <p:nvPr/>
        </p:nvSpPr>
        <p:spPr bwMode="auto">
          <a:xfrm>
            <a:off x="1151526" y="2057035"/>
            <a:ext cx="2984399" cy="135421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defRPr/>
            </a:pPr>
            <a:r>
              <a:rPr lang="nl-BE" sz="1400" b="1"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EDI (DIRECTION CONNECTION) </a:t>
            </a:r>
            <a:endParaRPr/>
          </a:p>
          <a:p>
            <a:pPr>
              <a:defRPr/>
            </a:pPr>
            <a:r>
              <a:rPr lang="nl-BE" sz="1200" i="1">
                <a:solidFill>
                  <a:schemeClr val="accent1">
                    <a:lumMod val="75000"/>
                  </a:schemeClr>
                </a:solidFill>
                <a:latin typeface="Vinci Sans"/>
              </a:rPr>
              <a:t>&gt;800 invoices/year</a:t>
            </a:r>
          </a:p>
          <a:p>
            <a:pPr>
              <a:defRPr/>
            </a:pPr>
            <a:endParaRPr lang="nl-BE" sz="800" i="1">
              <a:solidFill>
                <a:schemeClr val="accent1">
                  <a:lumMod val="75000"/>
                </a:schemeClr>
              </a:solidFill>
              <a:latin typeface="Vinci Sans"/>
            </a:endParaRPr>
          </a:p>
          <a:p>
            <a:pPr>
              <a:defRPr/>
            </a:pPr>
            <a:r>
              <a:rPr lang="nl-BE" sz="1200"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Seperate projects</a:t>
            </a:r>
          </a:p>
          <a:p>
            <a:pPr>
              <a:defRPr/>
            </a:pPr>
            <a:r>
              <a:rPr lang="nl-BE" sz="1200"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Extensive testing before go-live</a:t>
            </a:r>
            <a:endParaRPr/>
          </a:p>
          <a:p>
            <a:pPr>
              <a:defRPr/>
            </a:pPr>
            <a:r>
              <a:rPr lang="nl-BE" sz="1200"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Can be complex</a:t>
            </a:r>
            <a:endParaRPr/>
          </a:p>
          <a:p>
            <a:pPr>
              <a:defRPr/>
            </a:pPr>
            <a:r>
              <a:rPr lang="nl-BE" sz="1200"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Only for large invoice senders</a:t>
            </a:r>
            <a:r>
              <a:rPr lang="en-GB" sz="1200" b="0" i="0" u="none" strike="noStrike" cap="none" spc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 </a:t>
            </a:r>
            <a:endParaRPr/>
          </a:p>
        </p:txBody>
      </p:sp>
      <p:grpSp>
        <p:nvGrpSpPr>
          <p:cNvPr id="14" name="Groupe 26"/>
          <p:cNvGrpSpPr/>
          <p:nvPr/>
        </p:nvGrpSpPr>
        <p:grpSpPr bwMode="auto">
          <a:xfrm>
            <a:off x="2206337" y="4452243"/>
            <a:ext cx="1146194" cy="668902"/>
            <a:chOff x="3546136" y="1170665"/>
            <a:chExt cx="1948859" cy="1087550"/>
          </a:xfrm>
        </p:grpSpPr>
        <p:pic>
          <p:nvPicPr>
            <p:cNvPr id="15" name="Picture 26"/>
            <p:cNvPicPr>
              <a:picLocks noChangeAspect="1"/>
            </p:cNvPicPr>
            <p:nvPr/>
          </p:nvPicPr>
          <p:blipFill>
            <a:blip r:embed="rId3"/>
            <a:srcRect l="11434" t="20683" r="6292" b="25694"/>
            <a:stretch/>
          </p:blipFill>
          <p:spPr bwMode="auto">
            <a:xfrm>
              <a:off x="3546136" y="1170665"/>
              <a:ext cx="1948859" cy="1087550"/>
            </a:xfrm>
            <a:prstGeom prst="rect">
              <a:avLst/>
            </a:prstGeom>
          </p:spPr>
        </p:pic>
        <p:sp>
          <p:nvSpPr>
            <p:cNvPr id="16" name="Rectangle 28"/>
            <p:cNvSpPr/>
            <p:nvPr/>
          </p:nvSpPr>
          <p:spPr bwMode="auto">
            <a:xfrm>
              <a:off x="3933193" y="1363654"/>
              <a:ext cx="1135996" cy="6042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i-FI" sz="900">
                  <a:solidFill>
                    <a:prstClr val="white"/>
                  </a:solidFill>
                </a:rPr>
                <a:t>BASWARE PORTAL            </a:t>
              </a:r>
              <a:endParaRPr/>
            </a:p>
          </p:txBody>
        </p:sp>
      </p:grpSp>
      <p:grpSp>
        <p:nvGrpSpPr>
          <p:cNvPr id="17" name="Groupe 14"/>
          <p:cNvGrpSpPr/>
          <p:nvPr/>
        </p:nvGrpSpPr>
        <p:grpSpPr bwMode="auto">
          <a:xfrm>
            <a:off x="4521786" y="2022306"/>
            <a:ext cx="1218787" cy="811361"/>
            <a:chOff x="5254240" y="1167233"/>
            <a:chExt cx="1948859" cy="1224657"/>
          </a:xfrm>
        </p:grpSpPr>
        <p:pic>
          <p:nvPicPr>
            <p:cNvPr id="18" name="Picture 37"/>
            <p:cNvPicPr>
              <a:picLocks noChangeAspect="1"/>
            </p:cNvPicPr>
            <p:nvPr/>
          </p:nvPicPr>
          <p:blipFill>
            <a:blip r:embed="rId3"/>
            <a:srcRect l="11434" t="20683" r="6292" b="25694"/>
            <a:stretch/>
          </p:blipFill>
          <p:spPr bwMode="auto">
            <a:xfrm>
              <a:off x="5254240" y="1167233"/>
              <a:ext cx="1948859" cy="1087550"/>
            </a:xfrm>
            <a:prstGeom prst="rect">
              <a:avLst/>
            </a:prstGeom>
          </p:spPr>
        </p:pic>
        <p:sp>
          <p:nvSpPr>
            <p:cNvPr id="19" name="Rectangle 31"/>
            <p:cNvSpPr/>
            <p:nvPr/>
          </p:nvSpPr>
          <p:spPr bwMode="auto">
            <a:xfrm>
              <a:off x="5640875" y="1354179"/>
              <a:ext cx="1135996" cy="6042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 sz="1000">
                <a:solidFill>
                  <a:prstClr val="white"/>
                </a:solidFill>
              </a:endParaRPr>
            </a:p>
          </p:txBody>
        </p:sp>
        <p:pic>
          <p:nvPicPr>
            <p:cNvPr id="20" name="Picture 40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5628374" y="1224261"/>
              <a:ext cx="1121642" cy="1167629"/>
            </a:xfrm>
            <a:prstGeom prst="rect">
              <a:avLst/>
            </a:prstGeom>
          </p:spPr>
        </p:pic>
        <p:sp>
          <p:nvSpPr>
            <p:cNvPr id="21" name="Rounded Rectangle 46"/>
            <p:cNvSpPr/>
            <p:nvPr/>
          </p:nvSpPr>
          <p:spPr bwMode="auto">
            <a:xfrm>
              <a:off x="6250435" y="1554995"/>
              <a:ext cx="489647" cy="302435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i-FI" sz="500">
                  <a:solidFill>
                    <a:schemeClr val="bg1"/>
                  </a:solidFill>
                </a:rPr>
                <a:t>PDF</a:t>
              </a:r>
              <a:endParaRPr/>
            </a:p>
          </p:txBody>
        </p:sp>
      </p:grpSp>
      <p:grpSp>
        <p:nvGrpSpPr>
          <p:cNvPr id="22" name="Group 30"/>
          <p:cNvGrpSpPr/>
          <p:nvPr/>
        </p:nvGrpSpPr>
        <p:grpSpPr bwMode="auto">
          <a:xfrm>
            <a:off x="7721751" y="4402785"/>
            <a:ext cx="768427" cy="539825"/>
            <a:chOff x="1019879" y="3347679"/>
            <a:chExt cx="1445155" cy="954087"/>
          </a:xfrm>
        </p:grpSpPr>
        <p:pic>
          <p:nvPicPr>
            <p:cNvPr id="23" name="Picture 31"/>
            <p:cNvPicPr>
              <a:picLocks noChangeAspect="1"/>
            </p:cNvPicPr>
            <p:nvPr/>
          </p:nvPicPr>
          <p:blipFill>
            <a:blip r:embed="rId5"/>
            <a:srcRect l="6138" t="52938" r="29144" b="9323"/>
            <a:stretch/>
          </p:blipFill>
          <p:spPr bwMode="auto">
            <a:xfrm>
              <a:off x="1019879" y="3347679"/>
              <a:ext cx="1445155" cy="954087"/>
            </a:xfrm>
            <a:prstGeom prst="rect">
              <a:avLst/>
            </a:prstGeom>
          </p:spPr>
        </p:pic>
        <p:sp>
          <p:nvSpPr>
            <p:cNvPr id="24" name="TextBox 32"/>
            <p:cNvSpPr txBox="1"/>
            <p:nvPr/>
          </p:nvSpPr>
          <p:spPr bwMode="auto">
            <a:xfrm>
              <a:off x="1551544" y="3551095"/>
              <a:ext cx="264542" cy="558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SzPct val="100000"/>
                <a:defRPr/>
              </a:pPr>
              <a:endParaRPr lang="fi-FI" sz="1800" b="1">
                <a:solidFill>
                  <a:srgbClr val="FFD219"/>
                </a:solidFill>
                <a:cs typeface="Arial"/>
              </a:endParaRPr>
            </a:p>
          </p:txBody>
        </p:sp>
      </p:grpSp>
      <p:sp>
        <p:nvSpPr>
          <p:cNvPr id="25" name="ZoneTexte 6"/>
          <p:cNvSpPr txBox="1"/>
          <p:nvPr/>
        </p:nvSpPr>
        <p:spPr bwMode="auto">
          <a:xfrm>
            <a:off x="5711160" y="2057035"/>
            <a:ext cx="4509254" cy="209287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defRPr/>
            </a:pPr>
            <a:r>
              <a:rPr lang="nl-BE" sz="1400" b="1"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 e-PDF (PDF EMAIL) </a:t>
            </a:r>
            <a:endParaRPr/>
          </a:p>
          <a:p>
            <a:pPr>
              <a:defRPr/>
            </a:pPr>
            <a:r>
              <a:rPr lang="nl-BE" sz="1200" i="1">
                <a:solidFill>
                  <a:schemeClr val="accent1">
                    <a:lumMod val="75000"/>
                  </a:schemeClr>
                </a:solidFill>
                <a:latin typeface="Vinci Sans"/>
              </a:rPr>
              <a:t>&gt;1 invoice / year if IT infrastructure</a:t>
            </a:r>
            <a:r>
              <a:rPr lang="nl-BE" sz="1200"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  </a:t>
            </a:r>
            <a:endParaRPr/>
          </a:p>
          <a:p>
            <a:pPr>
              <a:defRPr/>
            </a:pPr>
            <a:endParaRPr lang="nl-BE" sz="800">
              <a:solidFill>
                <a:srgbClr val="000000">
                  <a:lumMod val="65000"/>
                  <a:lumOff val="35000"/>
                </a:srgbClr>
              </a:solidFill>
              <a:latin typeface="Vinci Sans"/>
            </a:endParaRPr>
          </a:p>
          <a:p>
            <a:pPr lvl="1">
              <a:defRPr/>
            </a:pPr>
            <a:r>
              <a:rPr lang="nl-BE" sz="1200"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PDF in attachment of mail</a:t>
            </a:r>
            <a:endParaRPr/>
          </a:p>
          <a:p>
            <a:pPr lvl="1">
              <a:defRPr/>
            </a:pPr>
            <a:r>
              <a:rPr lang="nl-BE" sz="1200"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Sent to Basware email address </a:t>
            </a:r>
            <a:r>
              <a:rPr lang="nl-BE" sz="1100" i="1"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(one address per VE entity)</a:t>
            </a:r>
            <a:endParaRPr/>
          </a:p>
          <a:p>
            <a:pPr lvl="1">
              <a:defRPr/>
            </a:pPr>
            <a:r>
              <a:rPr lang="nl-BE" sz="1200"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Basware extracts data from PDF</a:t>
            </a:r>
            <a:endParaRPr/>
          </a:p>
          <a:p>
            <a:pPr lvl="1">
              <a:defRPr/>
            </a:pPr>
            <a:r>
              <a:rPr lang="nl-BE" sz="1200"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Basware validates data</a:t>
            </a:r>
            <a:endParaRPr/>
          </a:p>
          <a:p>
            <a:pPr lvl="1">
              <a:defRPr/>
            </a:pPr>
            <a:r>
              <a:rPr lang="nl-BE" sz="1200"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No quality loss</a:t>
            </a:r>
          </a:p>
          <a:p>
            <a:pPr lvl="1">
              <a:defRPr/>
            </a:pPr>
            <a:r>
              <a:rPr lang="nl-BE" sz="1200"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Only after supplier is invited and has registered</a:t>
            </a:r>
          </a:p>
          <a:p>
            <a:pPr lvl="1">
              <a:defRPr/>
            </a:pPr>
            <a:r>
              <a:rPr lang="nl-BE" sz="1200">
                <a:solidFill>
                  <a:srgbClr val="000000">
                    <a:lumMod val="65000"/>
                    <a:lumOff val="35000"/>
                  </a:srgbClr>
                </a:solidFill>
                <a:latin typeface="Vinci Sans"/>
              </a:rPr>
              <a:t>Allows supplier to check status updates </a:t>
            </a:r>
            <a:endParaRPr/>
          </a:p>
          <a:p>
            <a:pPr lvl="1">
              <a:defRPr/>
            </a:pPr>
            <a:r>
              <a:rPr lang="nl-BE" sz="1200" i="1">
                <a:solidFill>
                  <a:schemeClr val="accent1">
                    <a:lumMod val="75000"/>
                  </a:schemeClr>
                </a:solidFill>
                <a:latin typeface="Vinci Sans"/>
              </a:rPr>
              <a:t>(i.e. business info on invoice processing in SAP via portal for tracking)</a:t>
            </a:r>
            <a:endParaRPr/>
          </a:p>
        </p:txBody>
      </p:sp>
      <p:pic>
        <p:nvPicPr>
          <p:cNvPr id="26" name="Graphique 41" descr="Panneau stop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493889" y="3854031"/>
            <a:ext cx="2177157" cy="2177157"/>
          </a:xfrm>
          <a:prstGeom prst="rect">
            <a:avLst/>
          </a:prstGeom>
        </p:spPr>
      </p:pic>
      <p:pic>
        <p:nvPicPr>
          <p:cNvPr id="27" name="Picture 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9372833" y="284573"/>
            <a:ext cx="1277106" cy="219455"/>
          </a:xfrm>
          <a:prstGeom prst="rect">
            <a:avLst/>
          </a:prstGeom>
        </p:spPr>
      </p:pic>
      <p:pic>
        <p:nvPicPr>
          <p:cNvPr id="28" name="Image 44" descr="vinci png.png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552140" y="96367"/>
            <a:ext cx="1639860" cy="696177"/>
          </a:xfrm>
          <a:prstGeom prst="rect">
            <a:avLst/>
          </a:prstGeom>
        </p:spPr>
      </p:pic>
      <p:sp>
        <p:nvSpPr>
          <p:cNvPr id="29" name="Espace réservé du numéro de diapositive 8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2066355A-084C-D24E-9AD2-7E4FC41EA627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E VINCI 16-9 2017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Vinci">
      <a:majorFont>
        <a:latin typeface="Vinci Sans"/>
        <a:ea typeface="Arial"/>
        <a:cs typeface="Arial"/>
      </a:majorFont>
      <a:minorFont>
        <a:latin typeface="Vinci San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VINCI ENERGIES 2017">
  <a:themeElements>
    <a:clrScheme name="VINCI ENERGIES 201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VINCI ENERGIES 2017">
      <a:majorFont>
        <a:latin typeface="Vinci Sans"/>
        <a:ea typeface="Vinci Sans"/>
        <a:cs typeface="Vinci Sans"/>
      </a:majorFont>
      <a:minorFont>
        <a:latin typeface="Vinci Sans"/>
        <a:ea typeface="Vinci Sans"/>
        <a:cs typeface="Vinci Sans"/>
      </a:minorFont>
    </a:fontScheme>
    <a:fmtScheme name="VINCI ENERGIES 2017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12700" cap="flat">
          <a:solidFill>
            <a:schemeClr val="accent1"/>
          </a:solidFill>
          <a:prstDash val="solid"/>
          <a:miter lim="8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VINCI ENERGIES 2017">
  <a:themeElements>
    <a:clrScheme name="VINCI ENERGIES 201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VINCI ENERGIES 2017">
      <a:majorFont>
        <a:latin typeface="Vinci Sans"/>
        <a:ea typeface="Vinci Sans"/>
        <a:cs typeface="Vinci Sans"/>
      </a:majorFont>
      <a:minorFont>
        <a:latin typeface="Vinci Sans"/>
        <a:ea typeface="Vinci Sans"/>
        <a:cs typeface="Vinci Sans"/>
      </a:minorFont>
    </a:fontScheme>
    <a:fmtScheme name="VINCI ENERGIES 2017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12700" cap="flat">
          <a:solidFill>
            <a:schemeClr val="accent1"/>
          </a:solidFill>
          <a:prstDash val="solid"/>
          <a:miter lim="8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D77142DD544049B67AE6927349D213" ma:contentTypeVersion="11" ma:contentTypeDescription="Crée un document." ma:contentTypeScope="" ma:versionID="a9b57072a8a3eacf98c2f1cc4bb8a66b">
  <xsd:schema xmlns:xsd="http://www.w3.org/2001/XMLSchema" xmlns:xs="http://www.w3.org/2001/XMLSchema" xmlns:p="http://schemas.microsoft.com/office/2006/metadata/properties" xmlns:ns3="36bf8192-8587-4240-a40d-1e8665b72ce9" targetNamespace="http://schemas.microsoft.com/office/2006/metadata/properties" ma:root="true" ma:fieldsID="a76f58c53f552edb4f7fdb5f3201f96a" ns3:_="">
    <xsd:import namespace="36bf8192-8587-4240-a40d-1e8665b72ce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f8192-8587-4240-a40d-1e8665b72c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0358E1-9B16-4466-9E6B-C1EDB673A6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133B09-4B64-4276-B7C6-6A1C89F43485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36bf8192-8587-4240-a40d-1e8665b72ce9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968D3C1-E8D9-44EA-8257-38CA164939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bf8192-8587-4240-a40d-1e8665b72c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771</Words>
  <Application>Microsoft Office PowerPoint</Application>
  <DocSecurity>0</DocSecurity>
  <PresentationFormat>Breedbeeld</PresentationFormat>
  <Paragraphs>186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Arial</vt:lpstr>
      <vt:lpstr>Times New Roman</vt:lpstr>
      <vt:lpstr>Vinci Sans</vt:lpstr>
      <vt:lpstr>Vinci Sans Black</vt:lpstr>
      <vt:lpstr>Vinci Sans Regular</vt:lpstr>
      <vt:lpstr>Wingdings</vt:lpstr>
      <vt:lpstr>VE VINCI 16-9 2017</vt:lpstr>
      <vt:lpstr>3_VINCI ENERGIES 2017</vt:lpstr>
      <vt:lpstr>1_VINCI ENERGIES 2017</vt:lpstr>
      <vt:lpstr>WEBINAR DIGITALization of invoices </vt:lpstr>
      <vt:lpstr>PowerPoint-presentatie</vt:lpstr>
      <vt:lpstr>VINCI Energies Belgium</vt:lpstr>
      <vt:lpstr>PowerPoint-presentatie</vt:lpstr>
      <vt:lpstr>PowerPoint-presentatie</vt:lpstr>
      <vt:lpstr>PowerPoint-presentatie</vt:lpstr>
      <vt:lpstr>PowerPoint-presentatie</vt:lpstr>
      <vt:lpstr>DIP – Project Overview Solution overview – incoming AP Processes</vt:lpstr>
      <vt:lpstr>PowerPoint-presentatie</vt:lpstr>
      <vt:lpstr>PowerPoint-presentatie</vt:lpstr>
      <vt:lpstr>Send invoices in e-PDF to VINCI Energies How to proceed ?</vt:lpstr>
      <vt:lpstr>    Create your account</vt:lpstr>
      <vt:lpstr>    Send your first e-PDF invoiCes</vt:lpstr>
      <vt:lpstr>    Track your invoices status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SUPPLIER DAY VEB - 2020</dc:title>
  <dc:subject/>
  <dc:creator>ENGELEN Guido</dc:creator>
  <cp:keywords/>
  <dc:description/>
  <cp:lastModifiedBy>GOMEZ ARREBOLA Sara</cp:lastModifiedBy>
  <cp:revision>29</cp:revision>
  <dcterms:created xsi:type="dcterms:W3CDTF">2021-03-12T12:34:23Z</dcterms:created>
  <dcterms:modified xsi:type="dcterms:W3CDTF">2023-08-01T07:34:53Z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0x01010026D77142DD544049B67AE6927349D213</vt:lpwstr>
  </property>
</Properties>
</file>